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vml" ContentType="application/vnd.openxmlformats-officedocument.vmlDrawing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7" r:id="rId6"/>
    <p:sldId id="278" r:id="rId7"/>
    <p:sldId id="282" r:id="rId8"/>
    <p:sldId id="283" r:id="rId9"/>
    <p:sldId id="285" r:id="rId10"/>
    <p:sldId id="284" r:id="rId11"/>
    <p:sldId id="286" r:id="rId12"/>
    <p:sldId id="260" r:id="rId13"/>
    <p:sldId id="261" r:id="rId14"/>
    <p:sldId id="262" r:id="rId15"/>
    <p:sldId id="263" r:id="rId16"/>
    <p:sldId id="264" r:id="rId17"/>
    <p:sldId id="279" r:id="rId18"/>
    <p:sldId id="281" r:id="rId19"/>
    <p:sldId id="265" r:id="rId20"/>
    <p:sldId id="266" r:id="rId21"/>
    <p:sldId id="267" r:id="rId22"/>
    <p:sldId id="268" r:id="rId23"/>
    <p:sldId id="292" r:id="rId24"/>
    <p:sldId id="269" r:id="rId25"/>
    <p:sldId id="291" r:id="rId26"/>
    <p:sldId id="270" r:id="rId27"/>
    <p:sldId id="293" r:id="rId28"/>
    <p:sldId id="271" r:id="rId29"/>
    <p:sldId id="294" r:id="rId30"/>
    <p:sldId id="272" r:id="rId31"/>
    <p:sldId id="273" r:id="rId32"/>
    <p:sldId id="275" r:id="rId33"/>
    <p:sldId id="280" r:id="rId34"/>
    <p:sldId id="274" r:id="rId35"/>
  </p:sldIdLst>
  <p:sldSz cx="14401800" cy="9001125"/>
  <p:notesSz cx="9144000" cy="6858000"/>
  <p:defaultTextStyle>
    <a:defPPr>
      <a:defRPr lang="en-US"/>
    </a:defPPr>
    <a:lvl1pPr marL="0" algn="l" defTabSz="12344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7220" algn="l" defTabSz="12344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34440" algn="l" defTabSz="12344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51660" algn="l" defTabSz="12344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68880" algn="l" defTabSz="12344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86100" algn="l" defTabSz="12344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703320" algn="l" defTabSz="12344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320540" algn="l" defTabSz="12344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37760" algn="l" defTabSz="123444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032" y="-84"/>
      </p:cViewPr>
      <p:guideLst>
        <p:guide orient="horz" pos="3780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_PC\Desktop\New%20Microsoft%20Office%20Excel%20Workshee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_PC\Desktop\New%20Microsoft%20Office%20Excel%20Workshee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_PC\Desktop\New%20Microsoft%20Office%20Excel%20Workshee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_PC\Desktop\EXAM%20DEPARTMENT%20PRESENTATION\EXAM%20NAAC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_PC\Desktop\NAAC%20PRESENTATION%20DEPARTMENT\EXAM%20NAA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style val="42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Sheet1!$L$9</c:f>
              <c:strCache>
                <c:ptCount val="1"/>
                <c:pt idx="0">
                  <c:v>Years of Experience </c:v>
                </c:pt>
              </c:strCache>
            </c:strRef>
          </c:tx>
          <c:dLbls>
            <c:dLbl>
              <c:idx val="0"/>
              <c:layout>
                <c:manualLayout>
                  <c:x val="-0.16179790026246754"/>
                  <c:y val="-0.2147451881014878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Dr. Ashok  Kumar 
37</a:t>
                    </a:r>
                  </a:p>
                </c:rich>
              </c:tx>
              <c:showCatName val="1"/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Dr. Awadh Bihari Puran 
7</a:t>
                    </a:r>
                  </a:p>
                </c:rich>
              </c:tx>
              <c:showCatName val="1"/>
              <c:showPercent val="1"/>
            </c:dLbl>
            <c:dLbl>
              <c:idx val="2"/>
              <c:layout>
                <c:manualLayout>
                  <c:x val="0.33767082239720148"/>
                  <c:y val="5.99387576552931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Kavita  Das 
1</a:t>
                    </a:r>
                  </a:p>
                </c:rich>
              </c:tx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Sheet1!$K$10:$K$12</c:f>
              <c:strCache>
                <c:ptCount val="3"/>
                <c:pt idx="0">
                  <c:v>Dr. Ashok  Kumar </c:v>
                </c:pt>
                <c:pt idx="1">
                  <c:v>Dr. Awadh Bihari Puran </c:v>
                </c:pt>
                <c:pt idx="2">
                  <c:v>Kavita  Das </c:v>
                </c:pt>
              </c:strCache>
            </c:strRef>
          </c:cat>
          <c:val>
            <c:numRef>
              <c:f>Sheet1!$L$10:$L$12</c:f>
              <c:numCache>
                <c:formatCode>General</c:formatCode>
                <c:ptCount val="3"/>
                <c:pt idx="0">
                  <c:v>37</c:v>
                </c:pt>
                <c:pt idx="1">
                  <c:v>7</c:v>
                </c:pt>
                <c:pt idx="2">
                  <c:v>1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IN"/>
  <c:style val="42"/>
  <c:chart>
    <c:plotArea>
      <c:layout/>
      <c:bar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Dr. Ashok  Kumar </c:v>
                </c:pt>
              </c:strCache>
            </c:strRef>
          </c:tx>
          <c:cat>
            <c:strRef>
              <c:f>Sheet1!$B$1:$H$1</c:f>
              <c:strCache>
                <c:ptCount val="7"/>
                <c:pt idx="0">
                  <c:v>I &amp; II (H) </c:v>
                </c:pt>
                <c:pt idx="1">
                  <c:v>III &amp; IV (H) </c:v>
                </c:pt>
                <c:pt idx="2">
                  <c:v>V &amp; VI (H) </c:v>
                </c:pt>
                <c:pt idx="3">
                  <c:v>I &amp; II (G) </c:v>
                </c:pt>
                <c:pt idx="4">
                  <c:v>III &amp; IV (G) </c:v>
                </c:pt>
                <c:pt idx="5">
                  <c:v>V &amp; VI (G) </c:v>
                </c:pt>
                <c:pt idx="6">
                  <c:v>Total 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6</c:v>
                </c:pt>
                <c:pt idx="1">
                  <c:v>4</c:v>
                </c:pt>
                <c:pt idx="2">
                  <c:v>7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20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Dr. Awadh Bihari Puran  </c:v>
                </c:pt>
              </c:strCache>
            </c:strRef>
          </c:tx>
          <c:cat>
            <c:strRef>
              <c:f>Sheet1!$B$1:$H$1</c:f>
              <c:strCache>
                <c:ptCount val="7"/>
                <c:pt idx="0">
                  <c:v>I &amp; II (H) </c:v>
                </c:pt>
                <c:pt idx="1">
                  <c:v>III &amp; IV (H) </c:v>
                </c:pt>
                <c:pt idx="2">
                  <c:v>V &amp; VI (H) </c:v>
                </c:pt>
                <c:pt idx="3">
                  <c:v>I &amp; II (G) </c:v>
                </c:pt>
                <c:pt idx="4">
                  <c:v>III &amp; IV (G) </c:v>
                </c:pt>
                <c:pt idx="5">
                  <c:v>V &amp; VI (G) </c:v>
                </c:pt>
                <c:pt idx="6">
                  <c:v>Total </c:v>
                </c:pt>
              </c:strCache>
            </c:strRef>
          </c:cat>
          <c:val>
            <c:numRef>
              <c:f>Sheet1!$B$3:$H$3</c:f>
              <c:numCache>
                <c:formatCode>General</c:formatCode>
                <c:ptCount val="7"/>
                <c:pt idx="0">
                  <c:v>4</c:v>
                </c:pt>
                <c:pt idx="1">
                  <c:v>7</c:v>
                </c:pt>
                <c:pt idx="2">
                  <c:v>5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18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Kavita  Das  </c:v>
                </c:pt>
              </c:strCache>
            </c:strRef>
          </c:tx>
          <c:cat>
            <c:strRef>
              <c:f>Sheet1!$B$1:$H$1</c:f>
              <c:strCache>
                <c:ptCount val="7"/>
                <c:pt idx="0">
                  <c:v>I &amp; II (H) </c:v>
                </c:pt>
                <c:pt idx="1">
                  <c:v>III &amp; IV (H) </c:v>
                </c:pt>
                <c:pt idx="2">
                  <c:v>V &amp; VI (H) </c:v>
                </c:pt>
                <c:pt idx="3">
                  <c:v>I &amp; II (G) </c:v>
                </c:pt>
                <c:pt idx="4">
                  <c:v>III &amp; IV (G) </c:v>
                </c:pt>
                <c:pt idx="5">
                  <c:v>V &amp; VI (G) </c:v>
                </c:pt>
                <c:pt idx="6">
                  <c:v>Total </c:v>
                </c:pt>
              </c:strCache>
            </c:strRef>
          </c:cat>
          <c:val>
            <c:numRef>
              <c:f>Sheet1!$B$4:$H$4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4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10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Total </c:v>
                </c:pt>
              </c:strCache>
            </c:strRef>
          </c:tx>
          <c:cat>
            <c:strRef>
              <c:f>Sheet1!$B$1:$H$1</c:f>
              <c:strCache>
                <c:ptCount val="7"/>
                <c:pt idx="0">
                  <c:v>I &amp; II (H) </c:v>
                </c:pt>
                <c:pt idx="1">
                  <c:v>III &amp; IV (H) </c:v>
                </c:pt>
                <c:pt idx="2">
                  <c:v>V &amp; VI (H) </c:v>
                </c:pt>
                <c:pt idx="3">
                  <c:v>I &amp; II (G) </c:v>
                </c:pt>
                <c:pt idx="4">
                  <c:v>III &amp; IV (G) </c:v>
                </c:pt>
                <c:pt idx="5">
                  <c:v>V &amp; VI (G) </c:v>
                </c:pt>
                <c:pt idx="6">
                  <c:v>Total </c:v>
                </c:pt>
              </c:strCache>
            </c:strRef>
          </c:cat>
          <c:val>
            <c:numRef>
              <c:f>Sheet1!$B$5:$H$5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16</c:v>
                </c:pt>
                <c:pt idx="3">
                  <c:v>2</c:v>
                </c:pt>
                <c:pt idx="4">
                  <c:v>3</c:v>
                </c:pt>
                <c:pt idx="5">
                  <c:v>2</c:v>
                </c:pt>
                <c:pt idx="6">
                  <c:v>48</c:v>
                </c:pt>
              </c:numCache>
            </c:numRef>
          </c:val>
        </c:ser>
        <c:dLbls>
          <c:showVal val="1"/>
        </c:dLbls>
        <c:gapWidth val="75"/>
        <c:axId val="55680000"/>
        <c:axId val="55683712"/>
      </c:barChart>
      <c:catAx>
        <c:axId val="55680000"/>
        <c:scaling>
          <c:orientation val="minMax"/>
        </c:scaling>
        <c:axPos val="b"/>
        <c:majorTickMark val="none"/>
        <c:tickLblPos val="nextTo"/>
        <c:crossAx val="55683712"/>
        <c:crosses val="autoZero"/>
        <c:auto val="1"/>
        <c:lblAlgn val="ctr"/>
        <c:lblOffset val="100"/>
      </c:catAx>
      <c:valAx>
        <c:axId val="55683712"/>
        <c:scaling>
          <c:orientation val="minMax"/>
        </c:scaling>
        <c:axPos val="l"/>
        <c:numFmt formatCode="General" sourceLinked="1"/>
        <c:majorTickMark val="none"/>
        <c:tickLblPos val="nextTo"/>
        <c:crossAx val="55680000"/>
        <c:crosses val="autoZero"/>
        <c:crossBetween val="between"/>
      </c:valAx>
    </c:plotArea>
    <c:legend>
      <c:legendPos val="b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IN"/>
  <c:style val="42"/>
  <c:chart>
    <c:plotArea>
      <c:layout/>
      <c:barChart>
        <c:barDir val="col"/>
        <c:grouping val="clustered"/>
        <c:ser>
          <c:idx val="0"/>
          <c:order val="0"/>
          <c:tx>
            <c:strRef>
              <c:f>Sheet1!$A$11</c:f>
              <c:strCache>
                <c:ptCount val="1"/>
                <c:pt idx="0">
                  <c:v>Dr.  Ashok  Kumar </c:v>
                </c:pt>
              </c:strCache>
            </c:strRef>
          </c:tx>
          <c:cat>
            <c:multiLvlStrRef>
              <c:f>Sheet1!$B$9:$E$10</c:f>
              <c:multiLvlStrCache>
                <c:ptCount val="4"/>
                <c:lvl>
                  <c:pt idx="0">
                    <c:v>(CC) Class </c:v>
                  </c:pt>
                </c:lvl>
                <c:lvl>
                  <c:pt idx="0">
                    <c:v>Honours </c:v>
                  </c:pt>
                  <c:pt idx="1">
                    <c:v>General Elective Classes </c:v>
                  </c:pt>
                  <c:pt idx="2">
                    <c:v>DSC Class </c:v>
                  </c:pt>
                  <c:pt idx="3">
                    <c:v>Total </c:v>
                  </c:pt>
                </c:lvl>
              </c:multiLvlStrCache>
            </c:multiLvlStrRef>
          </c:cat>
          <c:val>
            <c:numRef>
              <c:f>Sheet1!$B$11:$E$11</c:f>
              <c:numCache>
                <c:formatCode>General</c:formatCode>
                <c:ptCount val="4"/>
                <c:pt idx="0">
                  <c:v>17</c:v>
                </c:pt>
                <c:pt idx="1">
                  <c:v>0</c:v>
                </c:pt>
                <c:pt idx="2">
                  <c:v>2</c:v>
                </c:pt>
                <c:pt idx="3">
                  <c:v>19</c:v>
                </c:pt>
              </c:numCache>
            </c:numRef>
          </c:val>
        </c:ser>
        <c:ser>
          <c:idx val="1"/>
          <c:order val="1"/>
          <c:tx>
            <c:strRef>
              <c:f>Sheet1!$A$12</c:f>
              <c:strCache>
                <c:ptCount val="1"/>
                <c:pt idx="0">
                  <c:v>Dr. Awadh Bihari Puran </c:v>
                </c:pt>
              </c:strCache>
            </c:strRef>
          </c:tx>
          <c:cat>
            <c:multiLvlStrRef>
              <c:f>Sheet1!$B$9:$E$10</c:f>
              <c:multiLvlStrCache>
                <c:ptCount val="4"/>
                <c:lvl>
                  <c:pt idx="0">
                    <c:v>(CC) Class </c:v>
                  </c:pt>
                </c:lvl>
                <c:lvl>
                  <c:pt idx="0">
                    <c:v>Honours </c:v>
                  </c:pt>
                  <c:pt idx="1">
                    <c:v>General Elective Classes </c:v>
                  </c:pt>
                  <c:pt idx="2">
                    <c:v>DSC Class </c:v>
                  </c:pt>
                  <c:pt idx="3">
                    <c:v>Total </c:v>
                  </c:pt>
                </c:lvl>
              </c:multiLvlStrCache>
            </c:multiLvlStrRef>
          </c:cat>
          <c:val>
            <c:numRef>
              <c:f>Sheet1!$B$12:$E$12</c:f>
              <c:numCache>
                <c:formatCode>General</c:formatCode>
                <c:ptCount val="4"/>
                <c:pt idx="0">
                  <c:v>15</c:v>
                </c:pt>
                <c:pt idx="1">
                  <c:v>2</c:v>
                </c:pt>
                <c:pt idx="2">
                  <c:v>2</c:v>
                </c:pt>
                <c:pt idx="3">
                  <c:v>19</c:v>
                </c:pt>
              </c:numCache>
            </c:numRef>
          </c:val>
        </c:ser>
        <c:ser>
          <c:idx val="2"/>
          <c:order val="2"/>
          <c:tx>
            <c:strRef>
              <c:f>Sheet1!$A$13</c:f>
              <c:strCache>
                <c:ptCount val="1"/>
                <c:pt idx="0">
                  <c:v>Kavita  Das </c:v>
                </c:pt>
              </c:strCache>
            </c:strRef>
          </c:tx>
          <c:cat>
            <c:multiLvlStrRef>
              <c:f>Sheet1!$B$9:$E$10</c:f>
              <c:multiLvlStrCache>
                <c:ptCount val="4"/>
                <c:lvl>
                  <c:pt idx="0">
                    <c:v>(CC) Class </c:v>
                  </c:pt>
                </c:lvl>
                <c:lvl>
                  <c:pt idx="0">
                    <c:v>Honours </c:v>
                  </c:pt>
                  <c:pt idx="1">
                    <c:v>General Elective Classes </c:v>
                  </c:pt>
                  <c:pt idx="2">
                    <c:v>DSC Class </c:v>
                  </c:pt>
                  <c:pt idx="3">
                    <c:v>Total </c:v>
                  </c:pt>
                </c:lvl>
              </c:multiLvlStrCache>
            </c:multiLvlStrRef>
          </c:cat>
          <c:val>
            <c:numRef>
              <c:f>Sheet1!$B$13:$E$13</c:f>
              <c:numCache>
                <c:formatCode>General</c:formatCode>
                <c:ptCount val="4"/>
                <c:pt idx="0">
                  <c:v>6</c:v>
                </c:pt>
                <c:pt idx="1">
                  <c:v>2</c:v>
                </c:pt>
                <c:pt idx="2">
                  <c:v>3</c:v>
                </c:pt>
                <c:pt idx="3">
                  <c:v>11</c:v>
                </c:pt>
              </c:numCache>
            </c:numRef>
          </c:val>
        </c:ser>
        <c:dLbls>
          <c:showVal val="1"/>
        </c:dLbls>
        <c:gapWidth val="75"/>
        <c:axId val="84329984"/>
        <c:axId val="84331520"/>
      </c:barChart>
      <c:catAx>
        <c:axId val="84329984"/>
        <c:scaling>
          <c:orientation val="minMax"/>
        </c:scaling>
        <c:axPos val="b"/>
        <c:majorTickMark val="none"/>
        <c:tickLblPos val="nextTo"/>
        <c:crossAx val="84331520"/>
        <c:crosses val="autoZero"/>
        <c:auto val="1"/>
        <c:lblAlgn val="ctr"/>
        <c:lblOffset val="100"/>
      </c:catAx>
      <c:valAx>
        <c:axId val="84331520"/>
        <c:scaling>
          <c:orientation val="minMax"/>
        </c:scaling>
        <c:axPos val="l"/>
        <c:numFmt formatCode="General" sourceLinked="1"/>
        <c:majorTickMark val="none"/>
        <c:tickLblPos val="nextTo"/>
        <c:crossAx val="84329984"/>
        <c:crosses val="autoZero"/>
        <c:crossBetween val="between"/>
      </c:valAx>
    </c:plotArea>
    <c:legend>
      <c:legendPos val="b"/>
      <c:layout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plotArea>
      <c:layout/>
      <c:barChart>
        <c:barDir val="col"/>
        <c:grouping val="clustered"/>
        <c:ser>
          <c:idx val="0"/>
          <c:order val="0"/>
          <c:tx>
            <c:strRef>
              <c:f>Sheet2!$A$3</c:f>
              <c:strCache>
                <c:ptCount val="1"/>
                <c:pt idx="0">
                  <c:v>2014</c:v>
                </c:pt>
              </c:strCache>
            </c:strRef>
          </c:tx>
          <c:cat>
            <c:strRef>
              <c:f>Sheet2!$B$2:$I$2</c:f>
              <c:strCache>
                <c:ptCount val="8"/>
                <c:pt idx="0">
                  <c:v>BOYS TOTAL APPEARED</c:v>
                </c:pt>
                <c:pt idx="1">
                  <c:v>IST</c:v>
                </c:pt>
                <c:pt idx="2">
                  <c:v>2ND</c:v>
                </c:pt>
                <c:pt idx="3">
                  <c:v>FAIL</c:v>
                </c:pt>
                <c:pt idx="4">
                  <c:v>GIRLS TOTAL APPEARED</c:v>
                </c:pt>
                <c:pt idx="5">
                  <c:v>IST</c:v>
                </c:pt>
                <c:pt idx="6">
                  <c:v>2ND</c:v>
                </c:pt>
                <c:pt idx="7">
                  <c:v>FAIL</c:v>
                </c:pt>
              </c:strCache>
            </c:strRef>
          </c:cat>
          <c:val>
            <c:numRef>
              <c:f>Sheet2!$B$3:$I$3</c:f>
              <c:numCache>
                <c:formatCode>General</c:formatCode>
                <c:ptCount val="8"/>
                <c:pt idx="0">
                  <c:v>7</c:v>
                </c:pt>
                <c:pt idx="1">
                  <c:v>2</c:v>
                </c:pt>
                <c:pt idx="2">
                  <c:v>4</c:v>
                </c:pt>
                <c:pt idx="3">
                  <c:v>1</c:v>
                </c:pt>
                <c:pt idx="4">
                  <c:v>24</c:v>
                </c:pt>
                <c:pt idx="5">
                  <c:v>2</c:v>
                </c:pt>
                <c:pt idx="6">
                  <c:v>16</c:v>
                </c:pt>
                <c:pt idx="7">
                  <c:v>6</c:v>
                </c:pt>
              </c:numCache>
            </c:numRef>
          </c:val>
        </c:ser>
        <c:ser>
          <c:idx val="1"/>
          <c:order val="1"/>
          <c:tx>
            <c:strRef>
              <c:f>Sheet2!$A$4</c:f>
              <c:strCache>
                <c:ptCount val="1"/>
                <c:pt idx="0">
                  <c:v>2015</c:v>
                </c:pt>
              </c:strCache>
            </c:strRef>
          </c:tx>
          <c:cat>
            <c:strRef>
              <c:f>Sheet2!$B$2:$I$2</c:f>
              <c:strCache>
                <c:ptCount val="8"/>
                <c:pt idx="0">
                  <c:v>BOYS TOTAL APPEARED</c:v>
                </c:pt>
                <c:pt idx="1">
                  <c:v>IST</c:v>
                </c:pt>
                <c:pt idx="2">
                  <c:v>2ND</c:v>
                </c:pt>
                <c:pt idx="3">
                  <c:v>FAIL</c:v>
                </c:pt>
                <c:pt idx="4">
                  <c:v>GIRLS TOTAL APPEARED</c:v>
                </c:pt>
                <c:pt idx="5">
                  <c:v>IST</c:v>
                </c:pt>
                <c:pt idx="6">
                  <c:v>2ND</c:v>
                </c:pt>
                <c:pt idx="7">
                  <c:v>FAIL</c:v>
                </c:pt>
              </c:strCache>
            </c:strRef>
          </c:cat>
          <c:val>
            <c:numRef>
              <c:f>Sheet2!$B$4:$I$4</c:f>
              <c:numCache>
                <c:formatCode>General</c:formatCode>
                <c:ptCount val="8"/>
                <c:pt idx="0">
                  <c:v>6</c:v>
                </c:pt>
                <c:pt idx="1">
                  <c:v>0</c:v>
                </c:pt>
                <c:pt idx="2">
                  <c:v>6</c:v>
                </c:pt>
                <c:pt idx="3">
                  <c:v>0</c:v>
                </c:pt>
                <c:pt idx="4">
                  <c:v>42</c:v>
                </c:pt>
                <c:pt idx="5">
                  <c:v>5</c:v>
                </c:pt>
                <c:pt idx="6">
                  <c:v>13</c:v>
                </c:pt>
                <c:pt idx="7">
                  <c:v>24</c:v>
                </c:pt>
              </c:numCache>
            </c:numRef>
          </c:val>
        </c:ser>
        <c:ser>
          <c:idx val="2"/>
          <c:order val="2"/>
          <c:tx>
            <c:strRef>
              <c:f>Sheet2!$A$5</c:f>
              <c:strCache>
                <c:ptCount val="1"/>
                <c:pt idx="0">
                  <c:v>2016</c:v>
                </c:pt>
              </c:strCache>
            </c:strRef>
          </c:tx>
          <c:cat>
            <c:strRef>
              <c:f>Sheet2!$B$2:$I$2</c:f>
              <c:strCache>
                <c:ptCount val="8"/>
                <c:pt idx="0">
                  <c:v>BOYS TOTAL APPEARED</c:v>
                </c:pt>
                <c:pt idx="1">
                  <c:v>IST</c:v>
                </c:pt>
                <c:pt idx="2">
                  <c:v>2ND</c:v>
                </c:pt>
                <c:pt idx="3">
                  <c:v>FAIL</c:v>
                </c:pt>
                <c:pt idx="4">
                  <c:v>GIRLS TOTAL APPEARED</c:v>
                </c:pt>
                <c:pt idx="5">
                  <c:v>IST</c:v>
                </c:pt>
                <c:pt idx="6">
                  <c:v>2ND</c:v>
                </c:pt>
                <c:pt idx="7">
                  <c:v>FAIL</c:v>
                </c:pt>
              </c:strCache>
            </c:strRef>
          </c:cat>
          <c:val>
            <c:numRef>
              <c:f>Sheet2!$B$5:$I$5</c:f>
              <c:numCache>
                <c:formatCode>General</c:formatCode>
                <c:ptCount val="8"/>
                <c:pt idx="0">
                  <c:v>4</c:v>
                </c:pt>
                <c:pt idx="1">
                  <c:v>0</c:v>
                </c:pt>
                <c:pt idx="2">
                  <c:v>3</c:v>
                </c:pt>
                <c:pt idx="3">
                  <c:v>1</c:v>
                </c:pt>
                <c:pt idx="4">
                  <c:v>49</c:v>
                </c:pt>
                <c:pt idx="5">
                  <c:v>2</c:v>
                </c:pt>
                <c:pt idx="6">
                  <c:v>38</c:v>
                </c:pt>
                <c:pt idx="7">
                  <c:v>9</c:v>
                </c:pt>
              </c:numCache>
            </c:numRef>
          </c:val>
        </c:ser>
        <c:ser>
          <c:idx val="3"/>
          <c:order val="3"/>
          <c:tx>
            <c:strRef>
              <c:f>Sheet2!$A$6</c:f>
              <c:strCache>
                <c:ptCount val="1"/>
                <c:pt idx="0">
                  <c:v>2017</c:v>
                </c:pt>
              </c:strCache>
            </c:strRef>
          </c:tx>
          <c:cat>
            <c:strRef>
              <c:f>Sheet2!$B$2:$I$2</c:f>
              <c:strCache>
                <c:ptCount val="8"/>
                <c:pt idx="0">
                  <c:v>BOYS TOTAL APPEARED</c:v>
                </c:pt>
                <c:pt idx="1">
                  <c:v>IST</c:v>
                </c:pt>
                <c:pt idx="2">
                  <c:v>2ND</c:v>
                </c:pt>
                <c:pt idx="3">
                  <c:v>FAIL</c:v>
                </c:pt>
                <c:pt idx="4">
                  <c:v>GIRLS TOTAL APPEARED</c:v>
                </c:pt>
                <c:pt idx="5">
                  <c:v>IST</c:v>
                </c:pt>
                <c:pt idx="6">
                  <c:v>2ND</c:v>
                </c:pt>
                <c:pt idx="7">
                  <c:v>FAIL</c:v>
                </c:pt>
              </c:strCache>
            </c:strRef>
          </c:cat>
          <c:val>
            <c:numRef>
              <c:f>Sheet2!$B$6:$I$6</c:f>
              <c:numCache>
                <c:formatCode>General</c:formatCode>
                <c:ptCount val="8"/>
                <c:pt idx="0">
                  <c:v>10</c:v>
                </c:pt>
                <c:pt idx="1">
                  <c:v>2</c:v>
                </c:pt>
                <c:pt idx="2">
                  <c:v>6</c:v>
                </c:pt>
                <c:pt idx="3">
                  <c:v>2</c:v>
                </c:pt>
                <c:pt idx="4">
                  <c:v>34</c:v>
                </c:pt>
                <c:pt idx="5">
                  <c:v>3</c:v>
                </c:pt>
                <c:pt idx="6">
                  <c:v>26</c:v>
                </c:pt>
                <c:pt idx="7">
                  <c:v>5</c:v>
                </c:pt>
              </c:numCache>
            </c:numRef>
          </c:val>
        </c:ser>
        <c:ser>
          <c:idx val="4"/>
          <c:order val="4"/>
          <c:tx>
            <c:strRef>
              <c:f>Sheet2!$A$7</c:f>
              <c:strCache>
                <c:ptCount val="1"/>
                <c:pt idx="0">
                  <c:v>2018</c:v>
                </c:pt>
              </c:strCache>
            </c:strRef>
          </c:tx>
          <c:cat>
            <c:strRef>
              <c:f>Sheet2!$B$2:$I$2</c:f>
              <c:strCache>
                <c:ptCount val="8"/>
                <c:pt idx="0">
                  <c:v>BOYS TOTAL APPEARED</c:v>
                </c:pt>
                <c:pt idx="1">
                  <c:v>IST</c:v>
                </c:pt>
                <c:pt idx="2">
                  <c:v>2ND</c:v>
                </c:pt>
                <c:pt idx="3">
                  <c:v>FAIL</c:v>
                </c:pt>
                <c:pt idx="4">
                  <c:v>GIRLS TOTAL APPEARED</c:v>
                </c:pt>
                <c:pt idx="5">
                  <c:v>IST</c:v>
                </c:pt>
                <c:pt idx="6">
                  <c:v>2ND</c:v>
                </c:pt>
                <c:pt idx="7">
                  <c:v>FAIL</c:v>
                </c:pt>
              </c:strCache>
            </c:strRef>
          </c:cat>
          <c:val>
            <c:numRef>
              <c:f>Sheet2!$B$7:$I$7</c:f>
              <c:numCache>
                <c:formatCode>General</c:formatCode>
                <c:ptCount val="8"/>
                <c:pt idx="0">
                  <c:v>7</c:v>
                </c:pt>
                <c:pt idx="1">
                  <c:v>1</c:v>
                </c:pt>
                <c:pt idx="2">
                  <c:v>3</c:v>
                </c:pt>
                <c:pt idx="3">
                  <c:v>3</c:v>
                </c:pt>
                <c:pt idx="4">
                  <c:v>23</c:v>
                </c:pt>
                <c:pt idx="5">
                  <c:v>1</c:v>
                </c:pt>
                <c:pt idx="6">
                  <c:v>14</c:v>
                </c:pt>
                <c:pt idx="7">
                  <c:v>8</c:v>
                </c:pt>
              </c:numCache>
            </c:numRef>
          </c:val>
        </c:ser>
        <c:dLbls>
          <c:showVal val="1"/>
        </c:dLbls>
        <c:axId val="112488448"/>
        <c:axId val="112677248"/>
      </c:barChart>
      <c:catAx>
        <c:axId val="112488448"/>
        <c:scaling>
          <c:orientation val="minMax"/>
        </c:scaling>
        <c:axPos val="b"/>
        <c:tickLblPos val="nextTo"/>
        <c:crossAx val="112677248"/>
        <c:crosses val="autoZero"/>
        <c:auto val="1"/>
        <c:lblAlgn val="ctr"/>
        <c:lblOffset val="100"/>
      </c:catAx>
      <c:valAx>
        <c:axId val="112677248"/>
        <c:scaling>
          <c:orientation val="minMax"/>
        </c:scaling>
        <c:axPos val="l"/>
        <c:majorGridlines/>
        <c:numFmt formatCode="General" sourceLinked="1"/>
        <c:tickLblPos val="nextTo"/>
        <c:crossAx val="112488448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solidFill>
      <a:srgbClr val="FFFF00"/>
    </a:solidFill>
  </c:spPr>
  <c:txPr>
    <a:bodyPr/>
    <a:lstStyle/>
    <a:p>
      <a:pPr>
        <a:defRPr sz="15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style val="42"/>
  <c:chart>
    <c:plotArea>
      <c:layout/>
      <c:barChart>
        <c:barDir val="col"/>
        <c:grouping val="clustered"/>
        <c:ser>
          <c:idx val="0"/>
          <c:order val="0"/>
          <c:tx>
            <c:strRef>
              <c:f>Sheet2!$H$25:$H$26</c:f>
              <c:strCache>
                <c:ptCount val="1"/>
                <c:pt idx="0">
                  <c:v>Success Rate of Boys</c:v>
                </c:pt>
              </c:strCache>
            </c:strRef>
          </c:tx>
          <c:cat>
            <c:numRef>
              <c:f>Sheet2!$G$27:$G$31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Sheet2!$H$27:$H$31</c:f>
              <c:numCache>
                <c:formatCode>General</c:formatCode>
                <c:ptCount val="5"/>
                <c:pt idx="0">
                  <c:v>85.710000000000022</c:v>
                </c:pt>
                <c:pt idx="1">
                  <c:v>100</c:v>
                </c:pt>
                <c:pt idx="2">
                  <c:v>75</c:v>
                </c:pt>
                <c:pt idx="3">
                  <c:v>80</c:v>
                </c:pt>
                <c:pt idx="4">
                  <c:v>57.14</c:v>
                </c:pt>
              </c:numCache>
            </c:numRef>
          </c:val>
        </c:ser>
        <c:ser>
          <c:idx val="1"/>
          <c:order val="1"/>
          <c:tx>
            <c:strRef>
              <c:f>Sheet2!$I$25:$I$26</c:f>
              <c:strCache>
                <c:ptCount val="1"/>
                <c:pt idx="0">
                  <c:v>Success Rate of Girls</c:v>
                </c:pt>
              </c:strCache>
            </c:strRef>
          </c:tx>
          <c:cat>
            <c:numRef>
              <c:f>Sheet2!$G$27:$G$31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Sheet2!$I$27:$I$31</c:f>
              <c:numCache>
                <c:formatCode>General</c:formatCode>
                <c:ptCount val="5"/>
                <c:pt idx="0">
                  <c:v>77.42</c:v>
                </c:pt>
                <c:pt idx="1">
                  <c:v>50</c:v>
                </c:pt>
                <c:pt idx="2">
                  <c:v>81.13</c:v>
                </c:pt>
                <c:pt idx="3">
                  <c:v>84.09</c:v>
                </c:pt>
                <c:pt idx="4">
                  <c:v>63.33</c:v>
                </c:pt>
              </c:numCache>
            </c:numRef>
          </c:val>
        </c:ser>
        <c:dLbls>
          <c:showVal val="1"/>
        </c:dLbls>
        <c:gapWidth val="75"/>
        <c:axId val="115057408"/>
        <c:axId val="115058944"/>
      </c:barChart>
      <c:catAx>
        <c:axId val="115057408"/>
        <c:scaling>
          <c:orientation val="minMax"/>
        </c:scaling>
        <c:axPos val="b"/>
        <c:numFmt formatCode="General" sourceLinked="1"/>
        <c:majorTickMark val="none"/>
        <c:tickLblPos val="nextTo"/>
        <c:crossAx val="115058944"/>
        <c:crosses val="autoZero"/>
        <c:auto val="1"/>
        <c:lblAlgn val="ctr"/>
        <c:lblOffset val="100"/>
      </c:catAx>
      <c:valAx>
        <c:axId val="115058944"/>
        <c:scaling>
          <c:orientation val="minMax"/>
        </c:scaling>
        <c:axPos val="l"/>
        <c:numFmt formatCode="General" sourceLinked="1"/>
        <c:majorTickMark val="none"/>
        <c:tickLblPos val="nextTo"/>
        <c:crossAx val="115057408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20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80136" y="2790350"/>
            <a:ext cx="12241530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60270" y="5040631"/>
            <a:ext cx="100812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0"/>
            <a:ext cx="14401800" cy="9001125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F57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502" y="6333"/>
            <a:ext cx="14394297" cy="11001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503" y="1106470"/>
            <a:ext cx="14394799" cy="0"/>
          </a:xfrm>
          <a:custGeom>
            <a:avLst/>
            <a:gdLst/>
            <a:ahLst/>
            <a:cxnLst/>
            <a:rect l="l" t="t" r="r" b="b"/>
            <a:pathLst>
              <a:path w="9139555">
                <a:moveTo>
                  <a:pt x="0" y="0"/>
                </a:moveTo>
                <a:lnTo>
                  <a:pt x="9139236" y="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503" y="6333"/>
            <a:ext cx="14394799" cy="1100138"/>
          </a:xfrm>
          <a:custGeom>
            <a:avLst/>
            <a:gdLst/>
            <a:ahLst/>
            <a:cxnLst/>
            <a:rect l="l" t="t" r="r" b="b"/>
            <a:pathLst>
              <a:path w="9139555" h="838200">
                <a:moveTo>
                  <a:pt x="9139236" y="0"/>
                </a:moveTo>
                <a:lnTo>
                  <a:pt x="0" y="0"/>
                </a:lnTo>
                <a:lnTo>
                  <a:pt x="0" y="83820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4515565" y="337459"/>
            <a:ext cx="5318265" cy="693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18477" y="1620953"/>
            <a:ext cx="4455557" cy="569387"/>
          </a:xfrm>
        </p:spPr>
        <p:txBody>
          <a:bodyPr lIns="0" tIns="0" rIns="0" bIns="0"/>
          <a:lstStyle>
            <a:lvl1pPr>
              <a:defRPr sz="3700" b="0" i="0">
                <a:solidFill>
                  <a:srgbClr val="FFFF00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81710" y="2184022"/>
            <a:ext cx="7116888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18477" y="1620953"/>
            <a:ext cx="4455557" cy="569387"/>
          </a:xfrm>
        </p:spPr>
        <p:txBody>
          <a:bodyPr lIns="0" tIns="0" rIns="0" bIns="0"/>
          <a:lstStyle>
            <a:lvl1pPr>
              <a:defRPr sz="3700" b="0" i="0">
                <a:solidFill>
                  <a:srgbClr val="FFFF00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20091" y="2070260"/>
            <a:ext cx="626478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416927" y="2070260"/>
            <a:ext cx="626478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6/10/2019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18477" y="1620953"/>
            <a:ext cx="4455557" cy="569387"/>
          </a:xfrm>
        </p:spPr>
        <p:txBody>
          <a:bodyPr lIns="0" tIns="0" rIns="0" bIns="0"/>
          <a:lstStyle>
            <a:lvl1pPr>
              <a:defRPr sz="3700" b="0" i="0">
                <a:solidFill>
                  <a:srgbClr val="FFFF00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6/10/2019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6/10/2019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0"/>
            <a:ext cx="14401800" cy="9001125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F57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18477" y="1620953"/>
            <a:ext cx="4455557" cy="423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0" i="0">
                <a:solidFill>
                  <a:srgbClr val="FFFF00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81710" y="2184023"/>
            <a:ext cx="71168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896613" y="8371046"/>
            <a:ext cx="460857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20090" y="8371046"/>
            <a:ext cx="331241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69296" y="8371046"/>
            <a:ext cx="331241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17220">
        <a:defRPr>
          <a:latin typeface="+mn-lt"/>
          <a:ea typeface="+mn-ea"/>
          <a:cs typeface="+mn-cs"/>
        </a:defRPr>
      </a:lvl2pPr>
      <a:lvl3pPr marL="1234440">
        <a:defRPr>
          <a:latin typeface="+mn-lt"/>
          <a:ea typeface="+mn-ea"/>
          <a:cs typeface="+mn-cs"/>
        </a:defRPr>
      </a:lvl3pPr>
      <a:lvl4pPr marL="1851660">
        <a:defRPr>
          <a:latin typeface="+mn-lt"/>
          <a:ea typeface="+mn-ea"/>
          <a:cs typeface="+mn-cs"/>
        </a:defRPr>
      </a:lvl4pPr>
      <a:lvl5pPr marL="2468880">
        <a:defRPr>
          <a:latin typeface="+mn-lt"/>
          <a:ea typeface="+mn-ea"/>
          <a:cs typeface="+mn-cs"/>
        </a:defRPr>
      </a:lvl5pPr>
      <a:lvl6pPr marL="3086100">
        <a:defRPr>
          <a:latin typeface="+mn-lt"/>
          <a:ea typeface="+mn-ea"/>
          <a:cs typeface="+mn-cs"/>
        </a:defRPr>
      </a:lvl6pPr>
      <a:lvl7pPr marL="3703320">
        <a:defRPr>
          <a:latin typeface="+mn-lt"/>
          <a:ea typeface="+mn-ea"/>
          <a:cs typeface="+mn-cs"/>
        </a:defRPr>
      </a:lvl7pPr>
      <a:lvl8pPr marL="4320540">
        <a:defRPr>
          <a:latin typeface="+mn-lt"/>
          <a:ea typeface="+mn-ea"/>
          <a:cs typeface="+mn-cs"/>
        </a:defRPr>
      </a:lvl8pPr>
      <a:lvl9pPr marL="493776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17220">
        <a:defRPr>
          <a:latin typeface="+mn-lt"/>
          <a:ea typeface="+mn-ea"/>
          <a:cs typeface="+mn-cs"/>
        </a:defRPr>
      </a:lvl2pPr>
      <a:lvl3pPr marL="1234440">
        <a:defRPr>
          <a:latin typeface="+mn-lt"/>
          <a:ea typeface="+mn-ea"/>
          <a:cs typeface="+mn-cs"/>
        </a:defRPr>
      </a:lvl3pPr>
      <a:lvl4pPr marL="1851660">
        <a:defRPr>
          <a:latin typeface="+mn-lt"/>
          <a:ea typeface="+mn-ea"/>
          <a:cs typeface="+mn-cs"/>
        </a:defRPr>
      </a:lvl4pPr>
      <a:lvl5pPr marL="2468880">
        <a:defRPr>
          <a:latin typeface="+mn-lt"/>
          <a:ea typeface="+mn-ea"/>
          <a:cs typeface="+mn-cs"/>
        </a:defRPr>
      </a:lvl5pPr>
      <a:lvl6pPr marL="3086100">
        <a:defRPr>
          <a:latin typeface="+mn-lt"/>
          <a:ea typeface="+mn-ea"/>
          <a:cs typeface="+mn-cs"/>
        </a:defRPr>
      </a:lvl6pPr>
      <a:lvl7pPr marL="3703320">
        <a:defRPr>
          <a:latin typeface="+mn-lt"/>
          <a:ea typeface="+mn-ea"/>
          <a:cs typeface="+mn-cs"/>
        </a:defRPr>
      </a:lvl7pPr>
      <a:lvl8pPr marL="4320540">
        <a:defRPr>
          <a:latin typeface="+mn-lt"/>
          <a:ea typeface="+mn-ea"/>
          <a:cs typeface="+mn-cs"/>
        </a:defRPr>
      </a:lvl8pPr>
      <a:lvl9pPr marL="493776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3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3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9.jpeg"/><Relationship Id="rId7" Type="http://schemas.openxmlformats.org/officeDocument/2006/relationships/image" Target="../media/image7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37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6500" y="2976562"/>
            <a:ext cx="1371600" cy="1981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90575" y="0"/>
            <a:ext cx="5429725" cy="16811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20300" y="0"/>
            <a:ext cx="2265283" cy="16811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10290" y="1"/>
            <a:ext cx="2280285" cy="16627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10100" y="1681162"/>
            <a:ext cx="5228226" cy="124803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123444" tIns="61722" rIns="123444" bIns="61722">
            <a:spAutoFit/>
          </a:bodyPr>
          <a:lstStyle/>
          <a:p>
            <a:pPr algn="ctr"/>
            <a:r>
              <a:rPr lang="hi-IN" sz="73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हिन्दी विभाग</a:t>
            </a:r>
            <a:endParaRPr lang="en-US" sz="73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24100" y="4957762"/>
            <a:ext cx="9982200" cy="24637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3444" tIns="61722" rIns="123444" bIns="61722">
            <a:spAutoFit/>
          </a:bodyPr>
          <a:lstStyle/>
          <a:p>
            <a:pPr algn="ctr"/>
            <a:r>
              <a:rPr lang="hi-IN" sz="3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अब्दुलबारी मेमोरियल कॉलेज </a:t>
            </a:r>
          </a:p>
          <a:p>
            <a:pPr algn="ctr"/>
            <a:r>
              <a:rPr lang="hi-IN" sz="3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गोलमुरी जमशेदपुर </a:t>
            </a:r>
          </a:p>
          <a:p>
            <a:pPr algn="ctr"/>
            <a:r>
              <a:rPr lang="hi-IN" sz="3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कोल्हान विश्वविद्यालय चाईबासा </a:t>
            </a:r>
          </a:p>
          <a:p>
            <a:pPr algn="ctr"/>
            <a:r>
              <a:rPr lang="hi-IN" sz="3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झारखण्ड </a:t>
            </a:r>
            <a:r>
              <a:rPr lang="hi-IN" sz="3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-</a:t>
            </a:r>
            <a:r>
              <a:rPr lang="en-IN" sz="3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831003</a:t>
            </a:r>
            <a:endParaRPr lang="en-US" sz="73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06300" y="1681162"/>
            <a:ext cx="2095499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324100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05700" y="7396162"/>
            <a:ext cx="18288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306299" y="3662362"/>
            <a:ext cx="209550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710362"/>
            <a:ext cx="2324100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833562"/>
            <a:ext cx="2324100" cy="224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306300" y="0"/>
            <a:ext cx="209550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24100" y="7396162"/>
            <a:ext cx="16002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4043362"/>
            <a:ext cx="23241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782300" y="7464176"/>
            <a:ext cx="1524000" cy="153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24100" y="1681162"/>
            <a:ext cx="2286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867900" y="1681162"/>
            <a:ext cx="2438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924300" y="7396162"/>
            <a:ext cx="16764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600700" y="7396162"/>
            <a:ext cx="19050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658100" y="2976561"/>
            <a:ext cx="2209800" cy="198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610102" y="2900363"/>
            <a:ext cx="1673856" cy="20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306300" y="6329362"/>
            <a:ext cx="2095500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9334500" y="7413116"/>
            <a:ext cx="1447800" cy="158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00026"/>
            <a:ext cx="13561695" cy="11001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IN" sz="2600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IN" sz="2600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6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FACULTY STATISTICS Cont.</a:t>
            </a:r>
            <a:br>
              <a:rPr lang="en-US" sz="26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600" b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Distribution of </a:t>
            </a:r>
            <a:r>
              <a:rPr lang="en-US" sz="2600" b="1" dirty="0" err="1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Honours</a:t>
            </a:r>
            <a:r>
              <a:rPr lang="en-US" sz="2600" b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600" b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 General classes</a:t>
            </a:r>
            <a:endParaRPr lang="en-IN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321290" y="8342710"/>
            <a:ext cx="3360421" cy="369332"/>
          </a:xfrm>
          <a:prstGeom prst="rect">
            <a:avLst/>
          </a:prstGeom>
        </p:spPr>
        <p:txBody>
          <a:bodyPr/>
          <a:lstStyle/>
          <a:p>
            <a:fld id="{1B658E46-CCD7-460D-A0CB-7B608B4EAEC4}" type="slidenum">
              <a:rPr lang="en-IN" smtClean="0"/>
              <a:pPr/>
              <a:t>10</a:t>
            </a:fld>
            <a:endParaRPr lang="en-IN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xmlns="" val="2272875774"/>
              </p:ext>
            </p:extLst>
          </p:nvPr>
        </p:nvGraphicFramePr>
        <p:xfrm>
          <a:off x="360045" y="1600203"/>
          <a:ext cx="13561695" cy="72008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71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075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123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1233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71233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89451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Teacher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 smtClean="0"/>
                        <a:t>Honours</a:t>
                      </a:r>
                      <a:endParaRPr lang="en-IN" sz="2600" u="none" strike="noStrike" dirty="0"/>
                    </a:p>
                    <a:p>
                      <a:pPr algn="ctr" fontAlgn="ctr"/>
                      <a:r>
                        <a:rPr lang="en-IN" sz="2600" u="none" strike="noStrike" dirty="0"/>
                        <a:t>(CC) Class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General Elective Classes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DSC Class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/>
                        <a:t>Total</a:t>
                      </a:r>
                      <a:endParaRPr lang="en-IN" sz="26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3933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 err="1"/>
                        <a:t>Dr.</a:t>
                      </a:r>
                      <a:r>
                        <a:rPr lang="en-IN" sz="2600" u="none" strike="noStrike" dirty="0"/>
                        <a:t>  Ashok  Kumar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/>
                        <a:t>17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/>
                        <a:t>00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/>
                        <a:t>02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/>
                        <a:t>19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0833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 err="1"/>
                        <a:t>Dr.</a:t>
                      </a:r>
                      <a:r>
                        <a:rPr lang="en-IN" sz="2600" u="none" strike="noStrike" dirty="0"/>
                        <a:t> Awadh Bihari </a:t>
                      </a:r>
                      <a:r>
                        <a:rPr lang="en-IN" sz="2600" u="none" strike="noStrike" dirty="0" err="1"/>
                        <a:t>Puran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/>
                        <a:t>15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/>
                        <a:t>02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/>
                        <a:t>02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/>
                        <a:t>19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58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/>
                        <a:t>K</a:t>
                      </a:r>
                      <a:r>
                        <a:rPr lang="en-IN" sz="2600" u="none" strike="noStrike" dirty="0" err="1"/>
                        <a:t>avita</a:t>
                      </a:r>
                      <a:r>
                        <a:rPr lang="en-IN" sz="2600" u="none" strike="noStrike" dirty="0"/>
                        <a:t>  Das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/>
                        <a:t>06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/>
                        <a:t>02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/>
                        <a:t>03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/>
                        <a:t>11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60046" y="2700337"/>
          <a:ext cx="13681710" cy="600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360045" y="1000125"/>
            <a:ext cx="13441680" cy="12001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3444" tIns="61722" rIns="123444" bIns="61722" rtlCol="0" anchor="ctr"/>
          <a:lstStyle/>
          <a:p>
            <a:pPr algn="ctr"/>
            <a:r>
              <a:rPr lang="en-US" sz="4100" b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Distribution of </a:t>
            </a:r>
            <a:r>
              <a:rPr lang="en-US" sz="4100" b="1" dirty="0" err="1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Honours</a:t>
            </a:r>
            <a:r>
              <a:rPr lang="en-US" sz="4100" b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and General classes</a:t>
            </a:r>
            <a:endParaRPr lang="en-IN" sz="4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502" y="6333"/>
            <a:ext cx="14394297" cy="11001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03" y="1106470"/>
            <a:ext cx="14394799" cy="0"/>
          </a:xfrm>
          <a:custGeom>
            <a:avLst/>
            <a:gdLst/>
            <a:ahLst/>
            <a:cxnLst/>
            <a:rect l="l" t="t" r="r" b="b"/>
            <a:pathLst>
              <a:path w="9139555">
                <a:moveTo>
                  <a:pt x="0" y="0"/>
                </a:moveTo>
                <a:lnTo>
                  <a:pt x="9139236" y="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03" y="6333"/>
            <a:ext cx="14394799" cy="1100138"/>
          </a:xfrm>
          <a:custGeom>
            <a:avLst/>
            <a:gdLst/>
            <a:ahLst/>
            <a:cxnLst/>
            <a:rect l="l" t="t" r="r" b="b"/>
            <a:pathLst>
              <a:path w="9139555" h="838200">
                <a:moveTo>
                  <a:pt x="9139236" y="0"/>
                </a:moveTo>
                <a:lnTo>
                  <a:pt x="0" y="0"/>
                </a:lnTo>
                <a:lnTo>
                  <a:pt x="0" y="83820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786373" y="1016175"/>
            <a:ext cx="4177522" cy="438005"/>
          </a:xfrm>
          <a:prstGeom prst="rect">
            <a:avLst/>
          </a:prstGeom>
        </p:spPr>
        <p:txBody>
          <a:bodyPr vert="horz" wrap="square" lIns="0" tIns="22289" rIns="0" bIns="0" rtlCol="0">
            <a:spAutoFit/>
          </a:bodyPr>
          <a:lstStyle/>
          <a:p>
            <a:pPr marL="648080" indent="-631793">
              <a:spcBef>
                <a:spcPts val="176"/>
              </a:spcBef>
              <a:buFont typeface="Arial"/>
              <a:buChar char="•"/>
              <a:tabLst>
                <a:tab pos="648080" algn="l"/>
                <a:tab pos="648938" algn="l"/>
              </a:tabLst>
            </a:pPr>
            <a:r>
              <a:rPr sz="2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d{kk </a:t>
            </a:r>
            <a:r>
              <a:rPr sz="27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esa</a:t>
            </a:r>
            <a:r>
              <a:rPr sz="2700" spc="-101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O;k[;ku</a:t>
            </a:r>
            <a:endParaRPr sz="2700" dirty="0">
              <a:latin typeface="Kruti Dev 010" pitchFamily="2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86373" y="1442013"/>
            <a:ext cx="5619703" cy="5571462"/>
          </a:xfrm>
          <a:prstGeom prst="rect">
            <a:avLst/>
          </a:prstGeom>
        </p:spPr>
        <p:txBody>
          <a:bodyPr vert="horz" wrap="square" lIns="0" tIns="125159" rIns="0" bIns="0" rtlCol="0">
            <a:spAutoFit/>
          </a:bodyPr>
          <a:lstStyle/>
          <a:p>
            <a:pPr marL="648080" indent="-631793">
              <a:spcBef>
                <a:spcPts val="986"/>
              </a:spcBef>
              <a:buFont typeface="Arial"/>
              <a:buChar char="•"/>
              <a:tabLst>
                <a:tab pos="648080" algn="l"/>
                <a:tab pos="648938" algn="l"/>
              </a:tabLst>
            </a:pPr>
            <a:r>
              <a:rPr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okn laokn]</a:t>
            </a:r>
            <a:r>
              <a:rPr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ifjppkZ</a:t>
            </a:r>
            <a:endParaRPr dirty="0">
              <a:latin typeface="Kruti Dev 010" pitchFamily="2" charset="0"/>
              <a:cs typeface="Calibri"/>
            </a:endParaRPr>
          </a:p>
          <a:p>
            <a:pPr marL="648080" indent="-631793">
              <a:spcBef>
                <a:spcPts val="857"/>
              </a:spcBef>
              <a:buFont typeface="Arial"/>
              <a:buChar char="•"/>
              <a:tabLst>
                <a:tab pos="648080" algn="l"/>
                <a:tab pos="648938" algn="l"/>
              </a:tabLst>
            </a:pPr>
            <a:r>
              <a:rPr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V;wVksfj;y</a:t>
            </a:r>
            <a:r>
              <a:rPr spc="-162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d{</a:t>
            </a:r>
            <a:r>
              <a:rPr spc="14" dirty="0" err="1">
                <a:solidFill>
                  <a:srgbClr val="FFFFFF"/>
                </a:solidFill>
                <a:latin typeface="Kruti Dev 010" pitchFamily="2" charset="0"/>
                <a:cs typeface="Calibri"/>
              </a:rPr>
              <a:t>kk</a:t>
            </a:r>
            <a:r>
              <a:rPr spc="14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,¡</a:t>
            </a:r>
            <a:endParaRPr lang="en-US" dirty="0">
              <a:latin typeface="Kruti Dev 010" pitchFamily="2" charset="0"/>
              <a:cs typeface="Calibri"/>
            </a:endParaRPr>
          </a:p>
          <a:p>
            <a:pPr marL="648080" indent="-631793">
              <a:spcBef>
                <a:spcPts val="857"/>
              </a:spcBef>
              <a:buFont typeface="Arial"/>
              <a:buChar char="•"/>
              <a:tabLst>
                <a:tab pos="648080" algn="l"/>
                <a:tab pos="648938" algn="l"/>
              </a:tabLst>
            </a:pPr>
            <a:r>
              <a:rPr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Tkkap</a:t>
            </a:r>
            <a:r>
              <a:rPr spc="135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ijh{kk</a:t>
            </a:r>
            <a:endParaRPr dirty="0">
              <a:latin typeface="Kruti Dev 010" pitchFamily="2" charset="0"/>
              <a:cs typeface="Calibri"/>
            </a:endParaRPr>
          </a:p>
          <a:p>
            <a:pPr marL="648080" marR="6858" indent="-631793">
              <a:spcBef>
                <a:spcPts val="824"/>
              </a:spcBef>
              <a:buFont typeface="Arial"/>
              <a:buChar char="•"/>
              <a:tabLst>
                <a:tab pos="648080" algn="l"/>
                <a:tab pos="648938" algn="l"/>
              </a:tabLst>
            </a:pPr>
            <a:r>
              <a:rPr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iqLrdky; </a:t>
            </a:r>
            <a:r>
              <a:rPr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ç;ksx </a:t>
            </a:r>
            <a:r>
              <a:rPr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,oa  </a:t>
            </a:r>
            <a:r>
              <a:rPr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fofHkUu </a:t>
            </a:r>
            <a:r>
              <a:rPr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iqLrdky;ksa</a:t>
            </a:r>
            <a:r>
              <a:rPr spc="-32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pc="-34" dirty="0" err="1">
                <a:solidFill>
                  <a:srgbClr val="FFFFFF"/>
                </a:solidFill>
                <a:latin typeface="Kruti Dev 010" pitchFamily="2" charset="0"/>
                <a:cs typeface="Calibri"/>
              </a:rPr>
              <a:t>dk</a:t>
            </a:r>
            <a:r>
              <a:rPr spc="-3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 </a:t>
            </a:r>
            <a:r>
              <a:rPr spc="-7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Hkze.k</a:t>
            </a:r>
            <a:endParaRPr lang="en-US" spc="-7" dirty="0" smtClean="0">
              <a:solidFill>
                <a:srgbClr val="FFFFFF"/>
              </a:solidFill>
              <a:latin typeface="Kruti Dev 010" pitchFamily="2" charset="0"/>
              <a:cs typeface="Calibri"/>
            </a:endParaRPr>
          </a:p>
          <a:p>
            <a:pPr marL="648080" marR="6858" indent="-631793">
              <a:spcBef>
                <a:spcPts val="824"/>
              </a:spcBef>
              <a:buFont typeface="Arial"/>
              <a:buChar char="•"/>
              <a:tabLst>
                <a:tab pos="648080" algn="l"/>
                <a:tab pos="648938" algn="l"/>
              </a:tabLst>
            </a:pPr>
            <a:endParaRPr dirty="0">
              <a:latin typeface="Kruti Dev 010" pitchFamily="2" charset="0"/>
              <a:cs typeface="Calibri"/>
            </a:endParaRPr>
          </a:p>
          <a:p>
            <a:pPr marL="648080" marR="291465" indent="-631793">
              <a:spcBef>
                <a:spcPts val="1040"/>
              </a:spcBef>
              <a:buFont typeface="Arial"/>
              <a:buChar char="•"/>
              <a:tabLst>
                <a:tab pos="648080" algn="l"/>
                <a:tab pos="648938" algn="l"/>
              </a:tabLst>
            </a:pPr>
            <a:r>
              <a:rPr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baVjusV </a:t>
            </a:r>
            <a:r>
              <a:rPr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ç;ksx </a:t>
            </a:r>
            <a:r>
              <a:rPr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,oa  </a:t>
            </a:r>
            <a:r>
              <a:rPr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vkWuykbu </a:t>
            </a:r>
            <a:r>
              <a:rPr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iqLrd</a:t>
            </a:r>
            <a:r>
              <a:rPr spc="-176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v/;;</a:t>
            </a:r>
            <a:r>
              <a:rPr spc="7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u</a:t>
            </a:r>
            <a:endParaRPr lang="en-US" dirty="0">
              <a:latin typeface="Kruti Dev 010" pitchFamily="2" charset="0"/>
              <a:cs typeface="Calibri"/>
            </a:endParaRPr>
          </a:p>
          <a:p>
            <a:pPr marL="648080" marR="291465" indent="-631793">
              <a:spcBef>
                <a:spcPts val="1040"/>
              </a:spcBef>
              <a:buFont typeface="Arial"/>
              <a:buChar char="•"/>
              <a:tabLst>
                <a:tab pos="648080" algn="l"/>
                <a:tab pos="648938" algn="l"/>
              </a:tabLst>
            </a:pPr>
            <a:endParaRPr lang="en-US" spc="-14" dirty="0" smtClean="0">
              <a:solidFill>
                <a:srgbClr val="FFFFFF"/>
              </a:solidFill>
              <a:latin typeface="Kruti Dev 010" pitchFamily="2" charset="0"/>
              <a:cs typeface="Calibri"/>
            </a:endParaRPr>
          </a:p>
          <a:p>
            <a:pPr marL="648080" indent="-631793">
              <a:spcBef>
                <a:spcPts val="729"/>
              </a:spcBef>
              <a:buFont typeface="Arial"/>
              <a:buChar char="•"/>
              <a:tabLst>
                <a:tab pos="648080" algn="l"/>
                <a:tab pos="648938" algn="l"/>
              </a:tabLst>
            </a:pPr>
            <a:r>
              <a:rPr spc="-14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y?kq</a:t>
            </a:r>
            <a:r>
              <a:rPr spc="-14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pc="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'</a:t>
            </a:r>
            <a:r>
              <a:rPr spc="27" dirty="0" err="1">
                <a:solidFill>
                  <a:srgbClr val="FFFFFF"/>
                </a:solidFill>
                <a:latin typeface="Kruti Dev 010" pitchFamily="2" charset="0"/>
                <a:cs typeface="Calibri"/>
              </a:rPr>
              <a:t>kks</a:t>
            </a:r>
            <a:r>
              <a:rPr spc="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/k</a:t>
            </a:r>
            <a:r>
              <a:rPr spc="-29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pc="41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çca</a:t>
            </a:r>
            <a:r>
              <a:rPr spc="41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/k</a:t>
            </a:r>
            <a:endParaRPr dirty="0">
              <a:latin typeface="Kruti Dev 010" pitchFamily="2" charset="0"/>
              <a:cs typeface="Calibri"/>
            </a:endParaRPr>
          </a:p>
          <a:p>
            <a:pPr marL="648080" indent="-631793">
              <a:spcBef>
                <a:spcPts val="857"/>
              </a:spcBef>
              <a:buFont typeface="Arial"/>
              <a:buChar char="•"/>
              <a:tabLst>
                <a:tab pos="648080" algn="l"/>
                <a:tab pos="648938" algn="l"/>
              </a:tabLst>
            </a:pPr>
            <a:r>
              <a:rPr spc="-7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ikB</a:t>
            </a:r>
            <a:r>
              <a:rPr spc="-7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~;</a:t>
            </a:r>
            <a:r>
              <a:rPr spc="-7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Øe</a:t>
            </a:r>
            <a:r>
              <a:rPr spc="-7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pc="7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ls</a:t>
            </a:r>
            <a:r>
              <a:rPr spc="7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pc="27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lacaf</a:t>
            </a:r>
            <a:r>
              <a:rPr spc="27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/</a:t>
            </a:r>
            <a:r>
              <a:rPr spc="27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kr</a:t>
            </a:r>
            <a:endParaRPr lang="en-US" spc="27" dirty="0" smtClean="0">
              <a:solidFill>
                <a:srgbClr val="FFFFFF"/>
              </a:solidFill>
              <a:latin typeface="Kruti Dev 010" pitchFamily="2" charset="0"/>
              <a:cs typeface="Calibri"/>
            </a:endParaRPr>
          </a:p>
          <a:p>
            <a:pPr marL="648080" indent="-631793">
              <a:spcBef>
                <a:spcPts val="857"/>
              </a:spcBef>
              <a:buFont typeface="Arial"/>
              <a:buChar char="•"/>
              <a:tabLst>
                <a:tab pos="648080" algn="l"/>
                <a:tab pos="648938" algn="l"/>
              </a:tabLst>
            </a:pPr>
            <a:endParaRPr dirty="0" smtClean="0">
              <a:latin typeface="Kruti Dev 010" pitchFamily="2" charset="0"/>
              <a:cs typeface="Calibri"/>
            </a:endParaRPr>
          </a:p>
          <a:p>
            <a:pPr marL="648080"/>
            <a:r>
              <a:rPr spc="14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{</a:t>
            </a:r>
            <a:r>
              <a:rPr spc="14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ks</a:t>
            </a:r>
            <a:r>
              <a:rPr spc="14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=</a:t>
            </a:r>
            <a:r>
              <a:rPr spc="14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ksa</a:t>
            </a:r>
            <a:r>
              <a:rPr spc="14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pc="-7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dk</a:t>
            </a:r>
            <a:r>
              <a:rPr spc="-162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pc="-7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Hkze.k</a:t>
            </a:r>
            <a:endParaRPr dirty="0">
              <a:latin typeface="Kruti Dev 010" pitchFamily="2" charset="0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91419" y="7278612"/>
            <a:ext cx="5531691" cy="390972"/>
          </a:xfrm>
          <a:prstGeom prst="rect">
            <a:avLst/>
          </a:prstGeom>
        </p:spPr>
        <p:txBody>
          <a:bodyPr vert="horz" wrap="square" lIns="0" tIns="21431" rIns="0" bIns="0" rtlCol="0">
            <a:spAutoFit/>
          </a:bodyPr>
          <a:lstStyle/>
          <a:p>
            <a:pPr marL="648080" indent="-631793">
              <a:spcBef>
                <a:spcPts val="169"/>
              </a:spcBef>
              <a:buFont typeface="Arial"/>
              <a:buChar char="•"/>
              <a:tabLst>
                <a:tab pos="648080" algn="l"/>
                <a:tab pos="648938" algn="l"/>
              </a:tabLst>
            </a:pPr>
            <a:r>
              <a:rPr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ç'uksÙkjh </a:t>
            </a:r>
            <a:r>
              <a:rPr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}kjk d{kk</a:t>
            </a:r>
            <a:r>
              <a:rPr spc="-23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dks</a:t>
            </a:r>
            <a:endParaRPr dirty="0">
              <a:latin typeface="Kruti Dev 010" pitchFamily="2" charset="0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22663" y="7663212"/>
            <a:ext cx="2517314" cy="561116"/>
          </a:xfrm>
          <a:prstGeom prst="rect">
            <a:avLst/>
          </a:prstGeom>
        </p:spPr>
        <p:txBody>
          <a:bodyPr vert="horz" wrap="square" lIns="0" tIns="22289" rIns="0" bIns="0" rtlCol="0">
            <a:spAutoFit/>
          </a:bodyPr>
          <a:lstStyle/>
          <a:p>
            <a:pPr marL="17145">
              <a:spcBef>
                <a:spcPts val="176"/>
              </a:spcBef>
            </a:pPr>
            <a:r>
              <a:rPr sz="2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jkspd</a:t>
            </a:r>
            <a:r>
              <a:rPr sz="2700" spc="-115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27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cuku</a:t>
            </a:r>
            <a:r>
              <a:rPr sz="35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k</a:t>
            </a:r>
            <a:endParaRPr sz="3500" dirty="0">
              <a:latin typeface="Kruti Dev 010" pitchFamily="2" charset="0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0565" y="919804"/>
            <a:ext cx="6183771" cy="7337778"/>
          </a:xfrm>
          <a:prstGeom prst="rect">
            <a:avLst/>
          </a:prstGeom>
        </p:spPr>
        <p:txBody>
          <a:bodyPr vert="horz" wrap="square" lIns="0" tIns="123444" rIns="0" bIns="0" rtlCol="0">
            <a:spAutoFit/>
          </a:bodyPr>
          <a:lstStyle/>
          <a:p>
            <a:pPr marL="506635" indent="-489490">
              <a:spcBef>
                <a:spcPts val="972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Class</a:t>
            </a:r>
            <a:r>
              <a:rPr b="1" spc="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lectures</a:t>
            </a:r>
            <a:endParaRPr dirty="0">
              <a:latin typeface="Book Antiqua"/>
              <a:cs typeface="Book Antiqua"/>
            </a:endParaRPr>
          </a:p>
          <a:p>
            <a:pPr marL="506635" indent="-489490">
              <a:spcBef>
                <a:spcPts val="844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Interaction</a:t>
            </a:r>
            <a:r>
              <a:rPr b="1" spc="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Seminar</a:t>
            </a:r>
            <a:endParaRPr dirty="0">
              <a:latin typeface="Book Antiqua"/>
              <a:cs typeface="Book Antiqua"/>
            </a:endParaRPr>
          </a:p>
          <a:p>
            <a:pPr marL="506635" indent="-489490">
              <a:spcBef>
                <a:spcPts val="830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Tutorials</a:t>
            </a:r>
            <a:r>
              <a:rPr b="1" spc="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Classes</a:t>
            </a:r>
            <a:endParaRPr dirty="0">
              <a:latin typeface="Book Antiqua"/>
              <a:cs typeface="Book Antiqua"/>
            </a:endParaRPr>
          </a:p>
          <a:p>
            <a:pPr marL="506635" indent="-489490">
              <a:spcBef>
                <a:spcPts val="837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Class</a:t>
            </a:r>
            <a:r>
              <a:rPr b="1" spc="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Test</a:t>
            </a:r>
            <a:endParaRPr dirty="0">
              <a:latin typeface="Book Antiqua"/>
              <a:cs typeface="Book Antiqua"/>
            </a:endParaRPr>
          </a:p>
          <a:p>
            <a:pPr marL="506635" marR="6858" indent="-489490">
              <a:lnSpc>
                <a:spcPct val="99100"/>
              </a:lnSpc>
              <a:spcBef>
                <a:spcPts val="864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Learning </a:t>
            </a:r>
            <a:r>
              <a:rPr b="1" spc="-14" dirty="0">
                <a:solidFill>
                  <a:srgbClr val="FFFFFF"/>
                </a:solidFill>
                <a:latin typeface="Book Antiqua"/>
                <a:cs typeface="Book Antiqua"/>
              </a:rPr>
              <a:t>through </a:t>
            </a: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visits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b="1" spc="-14" dirty="0">
                <a:solidFill>
                  <a:srgbClr val="FFFFFF"/>
                </a:solidFill>
                <a:latin typeface="Book Antiqua"/>
                <a:cs typeface="Book Antiqua"/>
              </a:rPr>
              <a:t>various  </a:t>
            </a: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Libraries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and </a:t>
            </a:r>
            <a:r>
              <a:rPr b="1" spc="14" dirty="0">
                <a:solidFill>
                  <a:srgbClr val="FFFFFF"/>
                </a:solidFill>
                <a:latin typeface="Book Antiqua"/>
                <a:cs typeface="Book Antiqua"/>
              </a:rPr>
              <a:t>using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b="1" spc="-20" dirty="0">
                <a:solidFill>
                  <a:srgbClr val="FFFFFF"/>
                </a:solidFill>
                <a:latin typeface="Book Antiqua"/>
                <a:cs typeface="Book Antiqua"/>
              </a:rPr>
              <a:t>College  </a:t>
            </a: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Library</a:t>
            </a:r>
            <a:endParaRPr dirty="0">
              <a:latin typeface="Book Antiqua"/>
              <a:cs typeface="Book Antiqua"/>
            </a:endParaRPr>
          </a:p>
          <a:p>
            <a:pPr marL="506635" marR="28289" indent="-489490">
              <a:lnSpc>
                <a:spcPct val="99700"/>
              </a:lnSpc>
              <a:spcBef>
                <a:spcPts val="844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Usage </a:t>
            </a:r>
            <a:r>
              <a:rPr b="1" spc="-2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b="1" spc="-20" dirty="0">
                <a:solidFill>
                  <a:srgbClr val="FFFFFF"/>
                </a:solidFill>
                <a:latin typeface="Book Antiqua"/>
                <a:cs typeface="Book Antiqua"/>
              </a:rPr>
              <a:t>World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Wide </a:t>
            </a: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Web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to  </a:t>
            </a:r>
            <a:r>
              <a:rPr b="1" spc="14" dirty="0">
                <a:solidFill>
                  <a:srgbClr val="FFFFFF"/>
                </a:solidFill>
                <a:latin typeface="Book Antiqua"/>
                <a:cs typeface="Book Antiqua"/>
              </a:rPr>
              <a:t>access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books. </a:t>
            </a: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Gaming</a:t>
            </a:r>
            <a:r>
              <a:rPr b="1" spc="-209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knowledge  about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desired </a:t>
            </a:r>
            <a:r>
              <a:rPr b="1" spc="14" dirty="0">
                <a:solidFill>
                  <a:srgbClr val="FFFFFF"/>
                </a:solidFill>
                <a:latin typeface="Book Antiqua"/>
                <a:cs typeface="Book Antiqua"/>
              </a:rPr>
              <a:t>subjects  </a:t>
            </a:r>
            <a:r>
              <a:rPr b="1" spc="-14" dirty="0">
                <a:solidFill>
                  <a:srgbClr val="FFFFFF"/>
                </a:solidFill>
                <a:latin typeface="Book Antiqua"/>
                <a:cs typeface="Book Antiqua"/>
              </a:rPr>
              <a:t>through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internet</a:t>
            </a:r>
            <a:r>
              <a:rPr b="1" spc="27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facilities.</a:t>
            </a:r>
            <a:endParaRPr dirty="0">
              <a:latin typeface="Book Antiqua"/>
              <a:cs typeface="Book Antiqua"/>
            </a:endParaRPr>
          </a:p>
          <a:p>
            <a:pPr marL="506635" marR="135446" indent="-489490">
              <a:lnSpc>
                <a:spcPct val="100800"/>
              </a:lnSpc>
              <a:spcBef>
                <a:spcPts val="810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Assignments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and </a:t>
            </a: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Research</a:t>
            </a:r>
            <a:r>
              <a:rPr b="1" spc="-149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spc="-20" dirty="0">
                <a:solidFill>
                  <a:srgbClr val="FFFFFF"/>
                </a:solidFill>
                <a:latin typeface="Book Antiqua"/>
                <a:cs typeface="Book Antiqua"/>
              </a:rPr>
              <a:t>Work 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and</a:t>
            </a:r>
            <a:r>
              <a:rPr b="1" spc="-8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Projects</a:t>
            </a:r>
            <a:endParaRPr dirty="0">
              <a:latin typeface="Book Antiqua"/>
              <a:cs typeface="Book Antiqua"/>
            </a:endParaRPr>
          </a:p>
          <a:p>
            <a:pPr marL="506635" marR="504063" indent="-489490">
              <a:lnSpc>
                <a:spcPct val="100800"/>
              </a:lnSpc>
              <a:spcBef>
                <a:spcPts val="810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Curriculum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based</a:t>
            </a:r>
            <a:r>
              <a:rPr b="1" spc="-216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educational  </a:t>
            </a:r>
            <a:r>
              <a:rPr b="1" spc="-14" dirty="0">
                <a:solidFill>
                  <a:srgbClr val="FFFFFF"/>
                </a:solidFill>
                <a:latin typeface="Book Antiqua"/>
                <a:cs typeface="Book Antiqua"/>
              </a:rPr>
              <a:t>tours</a:t>
            </a:r>
            <a:endParaRPr dirty="0">
              <a:latin typeface="Book Antiqua"/>
              <a:cs typeface="Book Antiqua"/>
            </a:endParaRPr>
          </a:p>
          <a:p>
            <a:pPr marL="506635" indent="-489490">
              <a:spcBef>
                <a:spcPts val="736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Interactive</a:t>
            </a:r>
            <a:r>
              <a:rPr b="1" spc="-14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teaching-learning</a:t>
            </a:r>
            <a:endParaRPr dirty="0">
              <a:latin typeface="Book Antiqua"/>
              <a:cs typeface="Book Antiqua"/>
            </a:endParaRPr>
          </a:p>
          <a:p>
            <a:pPr marL="506635">
              <a:spcBef>
                <a:spcPts val="27"/>
              </a:spcBef>
            </a:pP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process in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classroom</a:t>
            </a:r>
            <a:r>
              <a:rPr b="1" spc="-128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structure</a:t>
            </a:r>
            <a:endParaRPr dirty="0">
              <a:latin typeface="Book Antiqua"/>
              <a:cs typeface="Book Antiqua"/>
            </a:endParaRPr>
          </a:p>
          <a:p>
            <a:pPr marL="506635" marR="60008" indent="-489490">
              <a:lnSpc>
                <a:spcPct val="100800"/>
              </a:lnSpc>
              <a:spcBef>
                <a:spcPts val="810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Conducting </a:t>
            </a:r>
            <a:r>
              <a:rPr b="1" spc="14" dirty="0">
                <a:solidFill>
                  <a:srgbClr val="FFFFFF"/>
                </a:solidFill>
                <a:latin typeface="Book Antiqua"/>
                <a:cs typeface="Book Antiqua"/>
              </a:rPr>
              <a:t>discussions </a:t>
            </a:r>
            <a:r>
              <a:rPr b="1" spc="-20" dirty="0">
                <a:solidFill>
                  <a:srgbClr val="FFFFFF"/>
                </a:solidFill>
                <a:latin typeface="Book Antiqua"/>
                <a:cs typeface="Book Antiqua"/>
              </a:rPr>
              <a:t>on</a:t>
            </a:r>
            <a:r>
              <a:rPr b="1" spc="-392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topics  </a:t>
            </a:r>
            <a:r>
              <a:rPr b="1" spc="-2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both National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 and</a:t>
            </a:r>
            <a:endParaRPr dirty="0">
              <a:latin typeface="Book Antiqua"/>
              <a:cs typeface="Book Antiqu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80510" y="337459"/>
            <a:ext cx="6188374" cy="693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02" y="6333"/>
            <a:ext cx="14394297" cy="11001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03" y="1106470"/>
            <a:ext cx="14394799" cy="0"/>
          </a:xfrm>
          <a:custGeom>
            <a:avLst/>
            <a:gdLst/>
            <a:ahLst/>
            <a:cxnLst/>
            <a:rect l="l" t="t" r="r" b="b"/>
            <a:pathLst>
              <a:path w="9139555">
                <a:moveTo>
                  <a:pt x="0" y="0"/>
                </a:moveTo>
                <a:lnTo>
                  <a:pt x="9139236" y="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03" y="6333"/>
            <a:ext cx="14394799" cy="1100138"/>
          </a:xfrm>
          <a:custGeom>
            <a:avLst/>
            <a:gdLst/>
            <a:ahLst/>
            <a:cxnLst/>
            <a:rect l="l" t="t" r="r" b="b"/>
            <a:pathLst>
              <a:path w="9139555" h="838200">
                <a:moveTo>
                  <a:pt x="9139236" y="0"/>
                </a:moveTo>
                <a:lnTo>
                  <a:pt x="0" y="0"/>
                </a:lnTo>
                <a:lnTo>
                  <a:pt x="0" y="83820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85374" y="337460"/>
            <a:ext cx="8423653" cy="5438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12952" y="1220570"/>
            <a:ext cx="6066758" cy="7752475"/>
          </a:xfrm>
          <a:prstGeom prst="rect">
            <a:avLst/>
          </a:prstGeom>
        </p:spPr>
        <p:txBody>
          <a:bodyPr vert="horz" wrap="square" lIns="0" tIns="7715" rIns="0" bIns="0" rtlCol="0">
            <a:spAutoFit/>
          </a:bodyPr>
          <a:lstStyle/>
          <a:p>
            <a:pPr marL="715804" marR="219456" indent="-630935">
              <a:lnSpc>
                <a:spcPct val="102400"/>
              </a:lnSpc>
              <a:spcBef>
                <a:spcPts val="61"/>
              </a:spcBef>
              <a:buFont typeface="Arial"/>
              <a:buChar char="•"/>
              <a:tabLst>
                <a:tab pos="715804" algn="l"/>
                <a:tab pos="716661" algn="l"/>
              </a:tabLst>
            </a:pPr>
            <a:r>
              <a:rPr sz="37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yksdlkfgR;] </a:t>
            </a:r>
            <a:r>
              <a:rPr sz="3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&gt;kj[k.M </a:t>
            </a:r>
            <a:r>
              <a:rPr sz="3700" spc="-3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dk  </a:t>
            </a:r>
            <a:r>
              <a:rPr sz="3700" spc="-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bfrgkl </a:t>
            </a:r>
            <a:r>
              <a:rPr sz="37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,oa</a:t>
            </a:r>
            <a:r>
              <a:rPr sz="3700" spc="216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laLd`fr</a:t>
            </a:r>
            <a:endParaRPr sz="3700" dirty="0">
              <a:latin typeface="Kruti Dev 010" pitchFamily="2" charset="0"/>
              <a:cs typeface="Calibri"/>
            </a:endParaRPr>
          </a:p>
          <a:p>
            <a:pPr marL="715804" marR="813530" indent="-630935">
              <a:lnSpc>
                <a:spcPct val="102400"/>
              </a:lnSpc>
              <a:spcBef>
                <a:spcPts val="1019"/>
              </a:spcBef>
              <a:buFont typeface="Arial"/>
              <a:buChar char="•"/>
              <a:tabLst>
                <a:tab pos="715804" algn="l"/>
                <a:tab pos="716661" algn="l"/>
              </a:tabLst>
            </a:pPr>
            <a:r>
              <a:rPr sz="37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i=dkfjrk </a:t>
            </a:r>
            <a:r>
              <a:rPr sz="37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tSls </a:t>
            </a:r>
            <a:r>
              <a:rPr sz="37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&amp;  </a:t>
            </a:r>
            <a:r>
              <a:rPr sz="37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lkaLd`frd] </a:t>
            </a:r>
            <a:r>
              <a:rPr sz="3700" spc="-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i;ZVu </a:t>
            </a:r>
            <a:r>
              <a:rPr sz="3700" spc="3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,oa  </a:t>
            </a:r>
            <a:r>
              <a:rPr sz="37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pyfp=</a:t>
            </a:r>
            <a:r>
              <a:rPr sz="3700" spc="216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7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i=dkfjrk</a:t>
            </a:r>
            <a:endParaRPr sz="3700" dirty="0">
              <a:latin typeface="Kruti Dev 010" pitchFamily="2" charset="0"/>
              <a:cs typeface="Calibri"/>
            </a:endParaRPr>
          </a:p>
          <a:p>
            <a:pPr marL="715804" indent="-630935">
              <a:spcBef>
                <a:spcPts val="1121"/>
              </a:spcBef>
              <a:buFont typeface="Arial"/>
              <a:buChar char="•"/>
              <a:tabLst>
                <a:tab pos="715804" algn="l"/>
                <a:tab pos="716661" algn="l"/>
              </a:tabLst>
            </a:pPr>
            <a:r>
              <a:rPr sz="37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vuqokn</a:t>
            </a:r>
            <a:r>
              <a:rPr sz="3700" spc="122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7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foKku</a:t>
            </a:r>
            <a:endParaRPr sz="3700" dirty="0">
              <a:latin typeface="Kruti Dev 010" pitchFamily="2" charset="0"/>
              <a:cs typeface="Calibri"/>
            </a:endParaRPr>
          </a:p>
          <a:p>
            <a:pPr marL="715804" indent="-630935">
              <a:spcBef>
                <a:spcPts val="1222"/>
              </a:spcBef>
              <a:buFont typeface="Arial"/>
              <a:buChar char="•"/>
              <a:tabLst>
                <a:tab pos="715804" algn="l"/>
                <a:tab pos="716661" algn="l"/>
              </a:tabLst>
            </a:pPr>
            <a:r>
              <a:rPr sz="3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Tkulapkj</a:t>
            </a:r>
            <a:endParaRPr sz="3700" dirty="0">
              <a:latin typeface="Kruti Dev 010" pitchFamily="2" charset="0"/>
              <a:cs typeface="Calibri"/>
            </a:endParaRPr>
          </a:p>
          <a:p>
            <a:pPr marL="715804" indent="-630935">
              <a:spcBef>
                <a:spcPts val="1121"/>
              </a:spcBef>
              <a:buFont typeface="Arial"/>
              <a:buChar char="•"/>
              <a:tabLst>
                <a:tab pos="715804" algn="l"/>
                <a:tab pos="716661" algn="l"/>
              </a:tabLst>
            </a:pPr>
            <a:r>
              <a:rPr sz="37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n`';&amp;JO;</a:t>
            </a:r>
            <a:r>
              <a:rPr sz="3700" spc="-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ek/;e</a:t>
            </a:r>
            <a:endParaRPr sz="3700" dirty="0">
              <a:latin typeface="Kruti Dev 010" pitchFamily="2" charset="0"/>
              <a:cs typeface="Calibri"/>
            </a:endParaRPr>
          </a:p>
          <a:p>
            <a:pPr marL="715804" indent="-630935">
              <a:spcBef>
                <a:spcPts val="1222"/>
              </a:spcBef>
              <a:buFont typeface="Arial"/>
              <a:buChar char="•"/>
              <a:tabLst>
                <a:tab pos="715804" algn="l"/>
                <a:tab pos="716661" algn="l"/>
              </a:tabLst>
            </a:pPr>
            <a:r>
              <a:rPr sz="37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dEI;wVj</a:t>
            </a:r>
            <a:r>
              <a:rPr sz="3700" spc="88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7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f'k{kk</a:t>
            </a:r>
            <a:endParaRPr sz="3700" dirty="0">
              <a:latin typeface="Kruti Dev 010" pitchFamily="2" charset="0"/>
              <a:cs typeface="Calibri"/>
            </a:endParaRPr>
          </a:p>
          <a:p>
            <a:pPr marL="715804" marR="92583" indent="-630935">
              <a:lnSpc>
                <a:spcPct val="102400"/>
              </a:lnSpc>
              <a:spcBef>
                <a:spcPts val="1013"/>
              </a:spcBef>
              <a:buFont typeface="Arial"/>
              <a:buChar char="•"/>
              <a:tabLst>
                <a:tab pos="715804" algn="l"/>
                <a:tab pos="716661" algn="l"/>
              </a:tabLst>
            </a:pPr>
            <a:r>
              <a:rPr sz="3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vfLerkewyd </a:t>
            </a:r>
            <a:r>
              <a:rPr sz="37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foe'kZ </a:t>
            </a:r>
            <a:r>
              <a:rPr sz="37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&amp;  </a:t>
            </a:r>
            <a:r>
              <a:rPr sz="37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ukjh </a:t>
            </a:r>
            <a:r>
              <a:rPr sz="37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foe'kZ] </a:t>
            </a:r>
            <a:r>
              <a:rPr sz="3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nfyr  </a:t>
            </a:r>
            <a:r>
              <a:rPr sz="3700" spc="-122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</a:t>
            </a:r>
            <a:r>
              <a:rPr sz="3700" spc="61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o</a:t>
            </a:r>
            <a:r>
              <a:rPr sz="3700" spc="-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e</a:t>
            </a:r>
            <a:r>
              <a:rPr sz="37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'</a:t>
            </a:r>
            <a:r>
              <a:rPr sz="3700" spc="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k</a:t>
            </a:r>
            <a:r>
              <a:rPr sz="3700" spc="-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Z</a:t>
            </a:r>
            <a:r>
              <a:rPr sz="37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]</a:t>
            </a:r>
            <a:r>
              <a:rPr sz="3700" spc="135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700" spc="3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v</a:t>
            </a:r>
            <a:r>
              <a:rPr sz="37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k</a:t>
            </a:r>
            <a:r>
              <a:rPr sz="3700" spc="-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</a:t>
            </a:r>
            <a:r>
              <a:rPr sz="3700" spc="-3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n</a:t>
            </a:r>
            <a:r>
              <a:rPr sz="3700" spc="5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o</a:t>
            </a:r>
            <a:r>
              <a:rPr sz="37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k</a:t>
            </a:r>
            <a:r>
              <a:rPr sz="3700" spc="-4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</a:t>
            </a:r>
            <a:r>
              <a:rPr sz="37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h</a:t>
            </a:r>
            <a:r>
              <a:rPr sz="3700" spc="25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700" spc="-128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</a:t>
            </a:r>
            <a:r>
              <a:rPr sz="3700" spc="61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o</a:t>
            </a:r>
            <a:r>
              <a:rPr sz="3700" spc="-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e</a:t>
            </a:r>
            <a:r>
              <a:rPr sz="37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'</a:t>
            </a:r>
            <a:r>
              <a:rPr sz="3700" spc="-675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k</a:t>
            </a:r>
            <a:r>
              <a:rPr sz="1800" spc="131" baseline="12345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6</a:t>
            </a:r>
            <a:r>
              <a:rPr sz="37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Z</a:t>
            </a:r>
            <a:endParaRPr sz="3700" dirty="0">
              <a:latin typeface="Kruti Dev 010" pitchFamily="2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4575" y="1520188"/>
            <a:ext cx="6254782" cy="7081458"/>
          </a:xfrm>
          <a:prstGeom prst="rect">
            <a:avLst/>
          </a:prstGeom>
        </p:spPr>
        <p:txBody>
          <a:bodyPr vert="horz" wrap="square" lIns="0" tIns="18002" rIns="0" bIns="0" rtlCol="0">
            <a:spAutoFit/>
          </a:bodyPr>
          <a:lstStyle/>
          <a:p>
            <a:pPr marL="506635" indent="-489490">
              <a:lnSpc>
                <a:spcPts val="3868"/>
              </a:lnSpc>
              <a:spcBef>
                <a:spcPts val="142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Folk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literature:</a:t>
            </a:r>
            <a:r>
              <a:rPr sz="3200" b="1" spc="-2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History</a:t>
            </a:r>
            <a:endParaRPr sz="3200" dirty="0">
              <a:latin typeface="Book Antiqua"/>
              <a:cs typeface="Book Antiqua"/>
            </a:endParaRPr>
          </a:p>
          <a:p>
            <a:pPr marL="505778">
              <a:lnSpc>
                <a:spcPts val="3868"/>
              </a:lnSpc>
            </a:pP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and Culture of</a:t>
            </a:r>
            <a:r>
              <a:rPr sz="3200" b="1" spc="-27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Jharkhand</a:t>
            </a:r>
            <a:endParaRPr sz="3200" dirty="0">
              <a:latin typeface="Book Antiqua"/>
              <a:cs typeface="Book Antiqua"/>
            </a:endParaRPr>
          </a:p>
          <a:p>
            <a:pPr marL="505778" marR="605217" indent="-489490">
              <a:lnSpc>
                <a:spcPct val="99100"/>
              </a:lnSpc>
              <a:spcBef>
                <a:spcPts val="911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3200" b="1" spc="-7" dirty="0">
                <a:solidFill>
                  <a:srgbClr val="FFFFFF"/>
                </a:solidFill>
                <a:latin typeface="Book Antiqua"/>
                <a:cs typeface="Book Antiqua"/>
              </a:rPr>
              <a:t>Journalism: </a:t>
            </a: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Culture,  </a:t>
            </a:r>
            <a:r>
              <a:rPr sz="3200" b="1" spc="-14" dirty="0">
                <a:solidFill>
                  <a:srgbClr val="FFFFFF"/>
                </a:solidFill>
                <a:latin typeface="Book Antiqua"/>
                <a:cs typeface="Book Antiqua"/>
              </a:rPr>
              <a:t>Tourism, </a:t>
            </a: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Film</a:t>
            </a:r>
            <a:r>
              <a:rPr sz="3200" b="1" spc="-108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studies, 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Script </a:t>
            </a: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writing</a:t>
            </a:r>
            <a:r>
              <a:rPr sz="3200" b="1" spc="-284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etc.</a:t>
            </a:r>
            <a:endParaRPr sz="3200" dirty="0">
              <a:latin typeface="Book Antiqua"/>
              <a:cs typeface="Book Antiqua"/>
            </a:endParaRPr>
          </a:p>
          <a:p>
            <a:pPr marL="506635" indent="-489490">
              <a:spcBef>
                <a:spcPts val="878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Translation</a:t>
            </a:r>
            <a:r>
              <a:rPr sz="3200" b="1" spc="-68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studies</a:t>
            </a:r>
            <a:endParaRPr sz="3200" dirty="0">
              <a:latin typeface="Book Antiqua"/>
              <a:cs typeface="Book Antiqua"/>
            </a:endParaRPr>
          </a:p>
          <a:p>
            <a:pPr marL="505778" marR="1645063" indent="-489490">
              <a:lnSpc>
                <a:spcPct val="101800"/>
              </a:lnSpc>
              <a:spcBef>
                <a:spcPts val="709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Electronic</a:t>
            </a:r>
            <a:r>
              <a:rPr sz="3200" b="1" spc="-223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Media 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Communication</a:t>
            </a:r>
            <a:endParaRPr sz="3200" dirty="0">
              <a:latin typeface="Book Antiqua"/>
              <a:cs typeface="Book Antiqua"/>
            </a:endParaRPr>
          </a:p>
          <a:p>
            <a:pPr marL="506635" indent="-489490">
              <a:spcBef>
                <a:spcPts val="770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Computer</a:t>
            </a:r>
            <a:r>
              <a:rPr sz="3200" b="1" spc="-6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literacy</a:t>
            </a:r>
            <a:endParaRPr sz="3200" dirty="0">
              <a:latin typeface="Book Antiqua"/>
              <a:cs typeface="Book Antiqua"/>
            </a:endParaRPr>
          </a:p>
          <a:p>
            <a:pPr marL="505778" marR="440627" indent="-489490">
              <a:lnSpc>
                <a:spcPct val="100400"/>
              </a:lnSpc>
              <a:spcBef>
                <a:spcPts val="763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Literary </a:t>
            </a: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Critique: 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Feminist </a:t>
            </a: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Writing,</a:t>
            </a:r>
            <a:r>
              <a:rPr sz="3200" b="1" spc="-162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Dalit  </a:t>
            </a: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Writing, </a:t>
            </a:r>
            <a:r>
              <a:rPr sz="3200" b="1" spc="-7" dirty="0">
                <a:solidFill>
                  <a:srgbClr val="FFFFFF"/>
                </a:solidFill>
                <a:latin typeface="Book Antiqua"/>
                <a:cs typeface="Book Antiqua"/>
              </a:rPr>
              <a:t>Tribal</a:t>
            </a:r>
            <a:r>
              <a:rPr sz="3200" b="1" spc="-243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Writing</a:t>
            </a:r>
            <a:endParaRPr sz="3200" dirty="0">
              <a:latin typeface="Book Antiqua"/>
              <a:cs typeface="Book Antiqua"/>
            </a:endParaRPr>
          </a:p>
          <a:p>
            <a:pPr marL="506635" indent="-489490">
              <a:spcBef>
                <a:spcPts val="878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3200" b="1" spc="-14" dirty="0">
                <a:solidFill>
                  <a:srgbClr val="FFFFFF"/>
                </a:solidFill>
                <a:latin typeface="Book Antiqua"/>
                <a:cs typeface="Book Antiqua"/>
              </a:rPr>
              <a:t>Research</a:t>
            </a:r>
            <a:r>
              <a:rPr sz="3200" b="1" spc="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methodology</a:t>
            </a:r>
            <a:endParaRPr sz="3200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502" y="6333"/>
            <a:ext cx="14394297" cy="11001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03" y="1106470"/>
            <a:ext cx="14394799" cy="0"/>
          </a:xfrm>
          <a:custGeom>
            <a:avLst/>
            <a:gdLst/>
            <a:ahLst/>
            <a:cxnLst/>
            <a:rect l="l" t="t" r="r" b="b"/>
            <a:pathLst>
              <a:path w="9139555">
                <a:moveTo>
                  <a:pt x="0" y="0"/>
                </a:moveTo>
                <a:lnTo>
                  <a:pt x="9139236" y="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03" y="6333"/>
            <a:ext cx="14394799" cy="1100138"/>
          </a:xfrm>
          <a:custGeom>
            <a:avLst/>
            <a:gdLst/>
            <a:ahLst/>
            <a:cxnLst/>
            <a:rect l="l" t="t" r="r" b="b"/>
            <a:pathLst>
              <a:path w="9139555" h="838200">
                <a:moveTo>
                  <a:pt x="9139236" y="0"/>
                </a:moveTo>
                <a:lnTo>
                  <a:pt x="0" y="0"/>
                </a:lnTo>
                <a:lnTo>
                  <a:pt x="0" y="83820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65358" y="137433"/>
            <a:ext cx="8618678" cy="6813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932992" y="1420178"/>
            <a:ext cx="5755719" cy="6041719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647224" marR="6858" indent="-630935">
              <a:lnSpc>
                <a:spcPct val="102400"/>
              </a:lnSpc>
              <a:spcBef>
                <a:spcPts val="68"/>
              </a:spcBef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sz="3700" spc="-7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ç'u&amp;i</a:t>
            </a:r>
            <a:r>
              <a:rPr sz="37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=</a:t>
            </a:r>
            <a:r>
              <a:rPr sz="3700" spc="338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7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fuekZ.k</a:t>
            </a:r>
            <a:endParaRPr sz="3700" dirty="0">
              <a:latin typeface="Kruti Dev 010" pitchFamily="2" charset="0"/>
              <a:cs typeface="Calibri"/>
            </a:endParaRPr>
          </a:p>
          <a:p>
            <a:pPr marL="648080" indent="-630935">
              <a:spcBef>
                <a:spcPts val="309"/>
              </a:spcBef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sz="3700" spc="-4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ewY;kadu</a:t>
            </a:r>
            <a:r>
              <a:rPr sz="3700" spc="32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7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dk;Z</a:t>
            </a:r>
            <a:endParaRPr sz="3700" dirty="0">
              <a:latin typeface="Kruti Dev 010" pitchFamily="2" charset="0"/>
              <a:cs typeface="Calibri"/>
            </a:endParaRPr>
          </a:p>
          <a:p>
            <a:pPr marL="648080" indent="-630935">
              <a:spcBef>
                <a:spcPts val="412"/>
              </a:spcBef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sz="3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çsl </a:t>
            </a:r>
            <a:r>
              <a:rPr sz="3700" spc="-3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dfefV </a:t>
            </a:r>
            <a:r>
              <a:rPr sz="37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ds</a:t>
            </a:r>
            <a:r>
              <a:rPr sz="3700" spc="-385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7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lnL;</a:t>
            </a:r>
            <a:endParaRPr sz="3700" dirty="0">
              <a:latin typeface="Kruti Dev 010" pitchFamily="2" charset="0"/>
              <a:cs typeface="Calibri"/>
            </a:endParaRPr>
          </a:p>
          <a:p>
            <a:pPr marL="647224" marR="416624" indent="-630935">
              <a:lnSpc>
                <a:spcPct val="102400"/>
              </a:lnSpc>
              <a:spcBef>
                <a:spcPts val="203"/>
              </a:spcBef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sz="3700" spc="-3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lsfeukj </a:t>
            </a:r>
            <a:r>
              <a:rPr sz="37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,oa </a:t>
            </a:r>
            <a:r>
              <a:rPr sz="37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dk;Z'kkyk  </a:t>
            </a:r>
            <a:r>
              <a:rPr sz="37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dk</a:t>
            </a:r>
            <a:r>
              <a:rPr sz="3700" spc="81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7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vk;kstu</a:t>
            </a:r>
            <a:endParaRPr sz="3700" dirty="0">
              <a:latin typeface="Kruti Dev 010" pitchFamily="2" charset="0"/>
              <a:cs typeface="Calibri"/>
            </a:endParaRPr>
          </a:p>
          <a:p>
            <a:pPr marL="647224" marR="240030" indent="-630935">
              <a:lnSpc>
                <a:spcPct val="102400"/>
              </a:lnSpc>
              <a:spcBef>
                <a:spcPts val="203"/>
              </a:spcBef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sz="37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vkfFkZd :i </a:t>
            </a:r>
            <a:r>
              <a:rPr sz="3700" spc="-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ls </a:t>
            </a:r>
            <a:r>
              <a:rPr sz="37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fiNM++h  </a:t>
            </a:r>
            <a:r>
              <a:rPr sz="37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Nk=kvksa </a:t>
            </a:r>
            <a:r>
              <a:rPr sz="37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dh</a:t>
            </a:r>
            <a:r>
              <a:rPr sz="3700" spc="209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lgk;rk</a:t>
            </a:r>
            <a:endParaRPr sz="3700" dirty="0">
              <a:latin typeface="Kruti Dev 010" pitchFamily="2" charset="0"/>
              <a:cs typeface="Calibri"/>
            </a:endParaRPr>
          </a:p>
          <a:p>
            <a:pPr marL="648080" indent="-630935">
              <a:spcBef>
                <a:spcPts val="412"/>
              </a:spcBef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sz="37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Vhfpax </a:t>
            </a:r>
            <a:r>
              <a:rPr sz="37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Iyku</a:t>
            </a:r>
            <a:r>
              <a:rPr sz="3700" spc="203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cukuk</a:t>
            </a:r>
            <a:endParaRPr sz="3700" dirty="0">
              <a:latin typeface="Kruti Dev 010" pitchFamily="2" charset="0"/>
              <a:cs typeface="Calibri"/>
            </a:endParaRPr>
          </a:p>
          <a:p>
            <a:pPr marL="648080" indent="-630935">
              <a:spcBef>
                <a:spcPts val="309"/>
              </a:spcBef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sz="37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e/; l=</a:t>
            </a:r>
            <a:r>
              <a:rPr sz="3700" spc="216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7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ijh{kk</a:t>
            </a:r>
            <a:endParaRPr sz="3700" dirty="0">
              <a:latin typeface="Kruti Dev 010" pitchFamily="2" charset="0"/>
              <a:cs typeface="Calibri"/>
            </a:endParaRPr>
          </a:p>
          <a:p>
            <a:pPr marL="648080" indent="-630935">
              <a:spcBef>
                <a:spcPts val="412"/>
              </a:spcBef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sz="3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oh{kd</a:t>
            </a:r>
            <a:r>
              <a:rPr sz="37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dk;Z</a:t>
            </a:r>
            <a:endParaRPr sz="3700" dirty="0">
              <a:latin typeface="Kruti Dev 010" pitchFamily="2" charset="0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5092" y="1325248"/>
            <a:ext cx="6479810" cy="5660428"/>
          </a:xfrm>
          <a:prstGeom prst="rect">
            <a:avLst/>
          </a:prstGeom>
        </p:spPr>
        <p:txBody>
          <a:bodyPr vert="horz" wrap="square" lIns="0" tIns="115729" rIns="0" bIns="0" rtlCol="0">
            <a:spAutoFit/>
          </a:bodyPr>
          <a:lstStyle/>
          <a:p>
            <a:pPr marL="505778" marR="270891" indent="-489490">
              <a:lnSpc>
                <a:spcPct val="101699"/>
              </a:lnSpc>
              <a:spcBef>
                <a:spcPts val="709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3200" b="1" spc="20" dirty="0" smtClean="0">
                <a:solidFill>
                  <a:srgbClr val="FFFFFF"/>
                </a:solidFill>
                <a:latin typeface="Book Antiqua"/>
                <a:cs typeface="Book Antiqua"/>
              </a:rPr>
              <a:t>Setting </a:t>
            </a: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Question</a:t>
            </a:r>
            <a:r>
              <a:rPr sz="3200" b="1" spc="-459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dirty="0" smtClean="0">
                <a:solidFill>
                  <a:srgbClr val="FFFFFF"/>
                </a:solidFill>
                <a:latin typeface="Book Antiqua"/>
                <a:cs typeface="Book Antiqua"/>
              </a:rPr>
              <a:t>papers</a:t>
            </a:r>
            <a:endParaRPr lang="en-US" sz="3200" b="1" dirty="0" smtClean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marL="505778" marR="270891" indent="-489490">
              <a:lnSpc>
                <a:spcPct val="101699"/>
              </a:lnSpc>
              <a:spcBef>
                <a:spcPts val="709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3200" b="1" dirty="0" smtClean="0">
                <a:solidFill>
                  <a:srgbClr val="FFFFFF"/>
                </a:solidFill>
                <a:latin typeface="Book Antiqua"/>
                <a:cs typeface="Book Antiqua"/>
              </a:rPr>
              <a:t>  </a:t>
            </a:r>
            <a:r>
              <a:rPr sz="3200" b="1" spc="14" dirty="0" smtClean="0">
                <a:solidFill>
                  <a:srgbClr val="FFFFFF"/>
                </a:solidFill>
                <a:latin typeface="Book Antiqua"/>
                <a:cs typeface="Book Antiqua"/>
              </a:rPr>
              <a:t>Evaluation</a:t>
            </a:r>
            <a:r>
              <a:rPr sz="3200" b="1" spc="-275" dirty="0" smtClean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work</a:t>
            </a:r>
            <a:endParaRPr sz="3200" dirty="0">
              <a:latin typeface="Book Antiqua"/>
              <a:cs typeface="Book Antiqua"/>
            </a:endParaRPr>
          </a:p>
          <a:p>
            <a:pPr marL="505778" indent="-489490">
              <a:spcBef>
                <a:spcPts val="770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3200" b="1" spc="-7" dirty="0">
                <a:solidFill>
                  <a:srgbClr val="FFFFFF"/>
                </a:solidFill>
                <a:latin typeface="Book Antiqua"/>
                <a:cs typeface="Book Antiqua"/>
              </a:rPr>
              <a:t>Member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of</a:t>
            </a:r>
            <a:r>
              <a:rPr sz="3200" b="1" spc="-14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spc="-7" dirty="0">
                <a:solidFill>
                  <a:srgbClr val="FFFFFF"/>
                </a:solidFill>
                <a:latin typeface="Book Antiqua"/>
                <a:cs typeface="Book Antiqua"/>
              </a:rPr>
              <a:t>press</a:t>
            </a:r>
            <a:endParaRPr sz="3200" dirty="0">
              <a:latin typeface="Book Antiqua"/>
              <a:cs typeface="Book Antiqua"/>
            </a:endParaRPr>
          </a:p>
          <a:p>
            <a:pPr marL="505778">
              <a:spcBef>
                <a:spcPts val="68"/>
              </a:spcBef>
            </a:pPr>
            <a:r>
              <a:rPr sz="3200" b="1" spc="-7" dirty="0">
                <a:solidFill>
                  <a:srgbClr val="FFFFFF"/>
                </a:solidFill>
                <a:latin typeface="Book Antiqua"/>
                <a:cs typeface="Book Antiqua"/>
              </a:rPr>
              <a:t>committee</a:t>
            </a:r>
            <a:endParaRPr sz="3200" dirty="0">
              <a:latin typeface="Book Antiqua"/>
              <a:cs typeface="Book Antiqua"/>
            </a:endParaRPr>
          </a:p>
          <a:p>
            <a:pPr marL="505778" marR="6858" indent="-489490">
              <a:lnSpc>
                <a:spcPct val="101800"/>
              </a:lnSpc>
              <a:spcBef>
                <a:spcPts val="709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Organizing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Seminars</a:t>
            </a:r>
            <a:r>
              <a:rPr sz="3200" b="1" spc="-27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spc="-27" dirty="0">
                <a:solidFill>
                  <a:srgbClr val="FFFFFF"/>
                </a:solidFill>
                <a:latin typeface="Book Antiqua"/>
                <a:cs typeface="Book Antiqua"/>
              </a:rPr>
              <a:t>and  </a:t>
            </a: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Workshops</a:t>
            </a:r>
            <a:endParaRPr sz="3200" dirty="0">
              <a:latin typeface="Book Antiqua"/>
              <a:cs typeface="Book Antiqua"/>
            </a:endParaRPr>
          </a:p>
          <a:p>
            <a:pPr marL="505778" indent="-489490">
              <a:lnSpc>
                <a:spcPts val="3868"/>
              </a:lnSpc>
              <a:spcBef>
                <a:spcPts val="770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Charting </a:t>
            </a: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out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3200" b="1" spc="-209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teaching</a:t>
            </a:r>
            <a:endParaRPr sz="3200" dirty="0">
              <a:latin typeface="Book Antiqua"/>
              <a:cs typeface="Book Antiqua"/>
            </a:endParaRPr>
          </a:p>
          <a:p>
            <a:pPr marL="505778">
              <a:lnSpc>
                <a:spcPts val="3868"/>
              </a:lnSpc>
            </a:pP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plan</a:t>
            </a:r>
            <a:endParaRPr sz="3200" dirty="0">
              <a:latin typeface="Book Antiqua"/>
              <a:cs typeface="Book Antiqua"/>
            </a:endParaRPr>
          </a:p>
          <a:p>
            <a:pPr marL="505778" indent="-489490">
              <a:spcBef>
                <a:spcPts val="878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Examination</a:t>
            </a:r>
            <a:r>
              <a:rPr sz="3200" b="1" spc="-189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conduction</a:t>
            </a:r>
            <a:endParaRPr sz="3200" dirty="0">
              <a:latin typeface="Book Antiqua"/>
              <a:cs typeface="Book Antiqua"/>
            </a:endParaRPr>
          </a:p>
          <a:p>
            <a:pPr marL="505778" indent="-489490">
              <a:spcBef>
                <a:spcPts val="776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Invigilation</a:t>
            </a:r>
            <a:r>
              <a:rPr sz="3200" b="1" spc="-27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work</a:t>
            </a:r>
            <a:endParaRPr sz="3200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502" y="6333"/>
            <a:ext cx="14394297" cy="11001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03" y="1106470"/>
            <a:ext cx="14394799" cy="0"/>
          </a:xfrm>
          <a:custGeom>
            <a:avLst/>
            <a:gdLst/>
            <a:ahLst/>
            <a:cxnLst/>
            <a:rect l="l" t="t" r="r" b="b"/>
            <a:pathLst>
              <a:path w="9139555">
                <a:moveTo>
                  <a:pt x="0" y="0"/>
                </a:moveTo>
                <a:lnTo>
                  <a:pt x="9139236" y="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03" y="6333"/>
            <a:ext cx="14394799" cy="1100138"/>
          </a:xfrm>
          <a:custGeom>
            <a:avLst/>
            <a:gdLst/>
            <a:ahLst/>
            <a:cxnLst/>
            <a:rect l="l" t="t" r="r" b="b"/>
            <a:pathLst>
              <a:path w="9139555" h="838200">
                <a:moveTo>
                  <a:pt x="9139236" y="0"/>
                </a:moveTo>
                <a:lnTo>
                  <a:pt x="0" y="0"/>
                </a:lnTo>
                <a:lnTo>
                  <a:pt x="0" y="83820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70372" y="137433"/>
            <a:ext cx="8423653" cy="6813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32515" y="1219821"/>
            <a:ext cx="6462808" cy="6053132"/>
          </a:xfrm>
          <a:prstGeom prst="rect">
            <a:avLst/>
          </a:prstGeom>
        </p:spPr>
        <p:txBody>
          <a:bodyPr vert="horz" wrap="square" lIns="0" tIns="15431" rIns="0" bIns="0" rtlCol="0">
            <a:spAutoFit/>
          </a:bodyPr>
          <a:lstStyle/>
          <a:p>
            <a:pPr marL="648080" marR="253746" indent="-630935">
              <a:lnSpc>
                <a:spcPct val="100400"/>
              </a:lnSpc>
              <a:spcBef>
                <a:spcPts val="122"/>
              </a:spcBef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sz="32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f'kf{kdksa ds </a:t>
            </a:r>
            <a:r>
              <a:rPr sz="32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}kjk </a:t>
            </a:r>
            <a:r>
              <a:rPr sz="32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foHkkxh;  </a:t>
            </a:r>
            <a:r>
              <a:rPr sz="32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iqLrdky; </a:t>
            </a:r>
            <a:r>
              <a:rPr sz="32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cukdj </a:t>
            </a:r>
            <a:r>
              <a:rPr sz="32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Nk=kvksa</a:t>
            </a:r>
            <a:r>
              <a:rPr sz="3200" spc="-331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2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dks  </a:t>
            </a:r>
            <a:r>
              <a:rPr sz="3200" spc="-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iqLrd miyC/k</a:t>
            </a:r>
            <a:r>
              <a:rPr sz="3200" spc="128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2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djkukA</a:t>
            </a:r>
            <a:endParaRPr sz="3200" dirty="0">
              <a:latin typeface="Kruti Dev 010" pitchFamily="2" charset="0"/>
              <a:cs typeface="Calibri"/>
            </a:endParaRPr>
          </a:p>
          <a:p>
            <a:pPr marL="648080" indent="-630935">
              <a:lnSpc>
                <a:spcPts val="3848"/>
              </a:lnSpc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sz="32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detksj </a:t>
            </a:r>
            <a:r>
              <a:rPr sz="32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Nk=kvksa </a:t>
            </a:r>
            <a:r>
              <a:rPr sz="3200" spc="-81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fy,</a:t>
            </a:r>
            <a:r>
              <a:rPr sz="3200" spc="-439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fo'ks"k</a:t>
            </a:r>
            <a:endParaRPr sz="3200" dirty="0">
              <a:latin typeface="Kruti Dev 010" pitchFamily="2" charset="0"/>
              <a:cs typeface="Calibri"/>
            </a:endParaRPr>
          </a:p>
          <a:p>
            <a:pPr marL="648080">
              <a:lnSpc>
                <a:spcPts val="3868"/>
              </a:lnSpc>
              <a:spcBef>
                <a:spcPts val="68"/>
              </a:spcBef>
            </a:pPr>
            <a:r>
              <a:rPr sz="32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d{kk dk</a:t>
            </a:r>
            <a:r>
              <a:rPr sz="3200" spc="-176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2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vk;kstu</a:t>
            </a:r>
            <a:endParaRPr sz="3200" dirty="0">
              <a:latin typeface="Kruti Dev 010" pitchFamily="2" charset="0"/>
              <a:cs typeface="Calibri"/>
            </a:endParaRPr>
          </a:p>
          <a:p>
            <a:pPr marL="648080" indent="-630935">
              <a:lnSpc>
                <a:spcPts val="3854"/>
              </a:lnSpc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sz="32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vfrfFk </a:t>
            </a:r>
            <a:r>
              <a:rPr sz="32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oDrk </a:t>
            </a:r>
            <a:r>
              <a:rPr sz="32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}kjk</a:t>
            </a:r>
            <a:r>
              <a:rPr sz="3200" spc="-135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2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O;k[;kuekyk</a:t>
            </a:r>
            <a:endParaRPr sz="3200" dirty="0">
              <a:latin typeface="Kruti Dev 010" pitchFamily="2" charset="0"/>
              <a:cs typeface="Calibri"/>
            </a:endParaRPr>
          </a:p>
          <a:p>
            <a:pPr marL="648080" indent="-630935">
              <a:lnSpc>
                <a:spcPts val="3874"/>
              </a:lnSpc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sz="32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Nk=kvksa </a:t>
            </a:r>
            <a:r>
              <a:rPr sz="32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ds </a:t>
            </a:r>
            <a:r>
              <a:rPr sz="3200" spc="-81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fy, </a:t>
            </a:r>
            <a:r>
              <a:rPr sz="32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Doht</a:t>
            </a:r>
            <a:r>
              <a:rPr sz="3200" spc="-309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2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,oa</a:t>
            </a:r>
            <a:endParaRPr sz="3200" dirty="0">
              <a:latin typeface="Kruti Dev 010" pitchFamily="2" charset="0"/>
              <a:cs typeface="Calibri"/>
            </a:endParaRPr>
          </a:p>
          <a:p>
            <a:pPr marL="648080" marR="906113">
              <a:lnSpc>
                <a:spcPts val="3848"/>
              </a:lnSpc>
              <a:spcBef>
                <a:spcPts val="230"/>
              </a:spcBef>
            </a:pPr>
            <a:r>
              <a:rPr sz="32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okn&amp;fookn </a:t>
            </a:r>
            <a:r>
              <a:rPr sz="32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çfr;ksfxrk</a:t>
            </a:r>
            <a:r>
              <a:rPr sz="3200" spc="-493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2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dk  </a:t>
            </a:r>
            <a:r>
              <a:rPr sz="32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vk;kstu</a:t>
            </a:r>
            <a:endParaRPr sz="3200" dirty="0">
              <a:latin typeface="Kruti Dev 010" pitchFamily="2" charset="0"/>
              <a:cs typeface="Calibri"/>
            </a:endParaRPr>
          </a:p>
          <a:p>
            <a:pPr marL="648080" indent="-630935">
              <a:spcBef>
                <a:spcPts val="459"/>
              </a:spcBef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sz="2700" b="1" spc="20" dirty="0">
                <a:solidFill>
                  <a:srgbClr val="FFFFFF"/>
                </a:solidFill>
                <a:latin typeface="Kruti Dev 010" pitchFamily="2" charset="0"/>
                <a:cs typeface="Book Antiqua"/>
              </a:rPr>
              <a:t>Question </a:t>
            </a:r>
            <a:r>
              <a:rPr sz="2700" b="1" spc="47" dirty="0">
                <a:solidFill>
                  <a:srgbClr val="FFFFFF"/>
                </a:solidFill>
                <a:latin typeface="Kruti Dev 010" pitchFamily="2" charset="0"/>
                <a:cs typeface="Book Antiqua"/>
              </a:rPr>
              <a:t>bank </a:t>
            </a:r>
            <a:r>
              <a:rPr sz="32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dk</a:t>
            </a:r>
            <a:r>
              <a:rPr sz="3200" spc="-385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2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fuekZ.k</a:t>
            </a:r>
            <a:endParaRPr sz="3200" dirty="0">
              <a:latin typeface="Kruti Dev 010" pitchFamily="2" charset="0"/>
              <a:cs typeface="Calibri"/>
            </a:endParaRPr>
          </a:p>
          <a:p>
            <a:pPr marL="648080" marR="6858" indent="-630935">
              <a:lnSpc>
                <a:spcPct val="100400"/>
              </a:lnSpc>
              <a:spcBef>
                <a:spcPts val="47"/>
              </a:spcBef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sz="32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Nk=kvksa </a:t>
            </a:r>
            <a:r>
              <a:rPr sz="32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ds </a:t>
            </a:r>
            <a:r>
              <a:rPr sz="3200" spc="-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O;fDrRo </a:t>
            </a:r>
            <a:r>
              <a:rPr sz="32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fodkl</a:t>
            </a:r>
            <a:r>
              <a:rPr sz="3200" spc="-309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2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ds  </a:t>
            </a:r>
            <a:r>
              <a:rPr sz="3200" spc="-81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fy, </a:t>
            </a:r>
            <a:r>
              <a:rPr sz="32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fofHkUu </a:t>
            </a:r>
            <a:r>
              <a:rPr sz="32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dk;ZØeksa dk  vk;kstu</a:t>
            </a:r>
            <a:endParaRPr sz="3200" dirty="0">
              <a:latin typeface="Kruti Dev 010" pitchFamily="2" charset="0"/>
              <a:cs typeface="Calibri"/>
            </a:endParaRPr>
          </a:p>
          <a:p>
            <a:pPr marL="648080" indent="-630935">
              <a:spcBef>
                <a:spcPts val="68"/>
              </a:spcBef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sz="32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fofHkUu </a:t>
            </a:r>
            <a:r>
              <a:rPr sz="32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dk;ZØeksa</a:t>
            </a:r>
            <a:r>
              <a:rPr sz="3200" spc="-351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2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esa</a:t>
            </a:r>
            <a:endParaRPr sz="3200" dirty="0">
              <a:latin typeface="Kruti Dev 010" pitchFamily="2" charset="0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32516" y="7591782"/>
            <a:ext cx="3468833" cy="101758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648080">
              <a:lnSpc>
                <a:spcPts val="3874"/>
              </a:lnSpc>
              <a:spcBef>
                <a:spcPts val="135"/>
              </a:spcBef>
            </a:pPr>
            <a:r>
              <a:rPr sz="32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eap&amp;lapkyu</a:t>
            </a:r>
            <a:endParaRPr sz="3200" dirty="0">
              <a:latin typeface="Kruti Dev 010" pitchFamily="2" charset="0"/>
              <a:cs typeface="Calibri"/>
            </a:endParaRPr>
          </a:p>
          <a:p>
            <a:pPr marL="648080" indent="-630935">
              <a:lnSpc>
                <a:spcPts val="3874"/>
              </a:lnSpc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sz="32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fu.kkZ;d</a:t>
            </a:r>
            <a:r>
              <a:rPr sz="3200" spc="-27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2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dk;Z</a:t>
            </a:r>
            <a:endParaRPr sz="3200" dirty="0">
              <a:latin typeface="Kruti Dev 010" pitchFamily="2" charset="0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4576" y="1433097"/>
            <a:ext cx="6061758" cy="6292941"/>
          </a:xfrm>
          <a:prstGeom prst="rect">
            <a:avLst/>
          </a:prstGeom>
        </p:spPr>
        <p:txBody>
          <a:bodyPr vert="horz" wrap="square" lIns="0" tIns="18860" rIns="0" bIns="0" rtlCol="0">
            <a:spAutoFit/>
          </a:bodyPr>
          <a:lstStyle/>
          <a:p>
            <a:pPr marL="505778" marR="345470" indent="-489490">
              <a:lnSpc>
                <a:spcPct val="100899"/>
              </a:lnSpc>
              <a:spcBef>
                <a:spcPts val="149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2100" b="1" spc="7" dirty="0">
                <a:solidFill>
                  <a:srgbClr val="FFFFFF"/>
                </a:solidFill>
                <a:latin typeface="Book Antiqua"/>
                <a:cs typeface="Book Antiqua"/>
              </a:rPr>
              <a:t>Uplifting </a:t>
            </a:r>
            <a:r>
              <a:rPr sz="2100" b="1" spc="20" dirty="0">
                <a:solidFill>
                  <a:srgbClr val="FFFFFF"/>
                </a:solidFill>
                <a:latin typeface="Book Antiqua"/>
                <a:cs typeface="Book Antiqua"/>
              </a:rPr>
              <a:t>students </a:t>
            </a:r>
            <a:r>
              <a:rPr sz="2100" b="1" spc="14" dirty="0">
                <a:solidFill>
                  <a:srgbClr val="FFFFFF"/>
                </a:solidFill>
                <a:latin typeface="Book Antiqua"/>
                <a:cs typeface="Book Antiqua"/>
              </a:rPr>
              <a:t>from  </a:t>
            </a:r>
            <a:r>
              <a:rPr sz="2100" b="1" spc="20" dirty="0">
                <a:solidFill>
                  <a:srgbClr val="FFFFFF"/>
                </a:solidFill>
                <a:latin typeface="Book Antiqua"/>
                <a:cs typeface="Book Antiqua"/>
              </a:rPr>
              <a:t>economically </a:t>
            </a:r>
            <a:r>
              <a:rPr sz="2100" b="1" spc="47" dirty="0">
                <a:solidFill>
                  <a:srgbClr val="FFFFFF"/>
                </a:solidFill>
                <a:latin typeface="Book Antiqua"/>
                <a:cs typeface="Book Antiqua"/>
              </a:rPr>
              <a:t>weaker</a:t>
            </a:r>
            <a:r>
              <a:rPr sz="2100" b="1" spc="-4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100" b="1" spc="20" dirty="0">
                <a:solidFill>
                  <a:srgbClr val="FFFFFF"/>
                </a:solidFill>
                <a:latin typeface="Book Antiqua"/>
                <a:cs typeface="Book Antiqua"/>
              </a:rPr>
              <a:t>backgrounds</a:t>
            </a:r>
            <a:endParaRPr sz="2100" dirty="0">
              <a:latin typeface="Book Antiqua"/>
              <a:cs typeface="Book Antiqua"/>
            </a:endParaRPr>
          </a:p>
          <a:p>
            <a:pPr marL="505778" marR="6858" indent="-489490">
              <a:lnSpc>
                <a:spcPct val="103600"/>
              </a:lnSpc>
              <a:spcBef>
                <a:spcPts val="34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2100" b="1" spc="27" dirty="0">
                <a:solidFill>
                  <a:srgbClr val="FFFFFF"/>
                </a:solidFill>
                <a:latin typeface="Book Antiqua"/>
                <a:cs typeface="Book Antiqua"/>
              </a:rPr>
              <a:t>Created </a:t>
            </a:r>
            <a:r>
              <a:rPr sz="2100" b="1" spc="14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2100" b="1" spc="34" dirty="0">
                <a:solidFill>
                  <a:srgbClr val="FFFFFF"/>
                </a:solidFill>
                <a:latin typeface="Book Antiqua"/>
                <a:cs typeface="Book Antiqua"/>
              </a:rPr>
              <a:t>Departmental </a:t>
            </a:r>
            <a:r>
              <a:rPr sz="2100" b="1" spc="14" dirty="0">
                <a:solidFill>
                  <a:srgbClr val="FFFFFF"/>
                </a:solidFill>
                <a:latin typeface="Book Antiqua"/>
                <a:cs typeface="Book Antiqua"/>
              </a:rPr>
              <a:t>Library  </a:t>
            </a:r>
            <a:r>
              <a:rPr sz="2100" b="1" spc="20" dirty="0">
                <a:solidFill>
                  <a:srgbClr val="FFFFFF"/>
                </a:solidFill>
                <a:latin typeface="Book Antiqua"/>
                <a:cs typeface="Book Antiqua"/>
              </a:rPr>
              <a:t>through </a:t>
            </a:r>
            <a:r>
              <a:rPr sz="2100" b="1" spc="27" dirty="0">
                <a:solidFill>
                  <a:srgbClr val="FFFFFF"/>
                </a:solidFill>
                <a:latin typeface="Book Antiqua"/>
                <a:cs typeface="Book Antiqua"/>
              </a:rPr>
              <a:t>donation of </a:t>
            </a:r>
            <a:r>
              <a:rPr sz="2100" b="1" spc="34" dirty="0">
                <a:solidFill>
                  <a:srgbClr val="FFFFFF"/>
                </a:solidFill>
                <a:latin typeface="Book Antiqua"/>
                <a:cs typeface="Book Antiqua"/>
              </a:rPr>
              <a:t>books </a:t>
            </a:r>
            <a:r>
              <a:rPr sz="2100" b="1" spc="20" dirty="0">
                <a:solidFill>
                  <a:srgbClr val="FFFFFF"/>
                </a:solidFill>
                <a:latin typeface="Book Antiqua"/>
                <a:cs typeface="Book Antiqua"/>
              </a:rPr>
              <a:t>by </a:t>
            </a:r>
            <a:r>
              <a:rPr sz="2100" b="1" spc="14" dirty="0">
                <a:solidFill>
                  <a:srgbClr val="FFFFFF"/>
                </a:solidFill>
                <a:latin typeface="Book Antiqua"/>
                <a:cs typeface="Book Antiqua"/>
              </a:rPr>
              <a:t>faculty  </a:t>
            </a:r>
            <a:r>
              <a:rPr sz="2100" b="1" spc="34" dirty="0">
                <a:solidFill>
                  <a:srgbClr val="FFFFFF"/>
                </a:solidFill>
                <a:latin typeface="Book Antiqua"/>
                <a:cs typeface="Book Antiqua"/>
              </a:rPr>
              <a:t>members </a:t>
            </a:r>
            <a:r>
              <a:rPr sz="2100" b="1" spc="14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2100" b="1" spc="27" dirty="0">
                <a:solidFill>
                  <a:srgbClr val="FFFFFF"/>
                </a:solidFill>
                <a:latin typeface="Book Antiqua"/>
                <a:cs typeface="Book Antiqua"/>
              </a:rPr>
              <a:t>aid </a:t>
            </a:r>
            <a:r>
              <a:rPr sz="2100" b="1" spc="14" dirty="0">
                <a:solidFill>
                  <a:srgbClr val="FFFFFF"/>
                </a:solidFill>
                <a:latin typeface="Book Antiqua"/>
                <a:cs typeface="Book Antiqua"/>
              </a:rPr>
              <a:t>in students’ </a:t>
            </a:r>
            <a:r>
              <a:rPr sz="2100" b="1" spc="27" dirty="0">
                <a:solidFill>
                  <a:srgbClr val="FFFFFF"/>
                </a:solidFill>
                <a:latin typeface="Book Antiqua"/>
                <a:cs typeface="Book Antiqua"/>
              </a:rPr>
              <a:t>leaning  </a:t>
            </a:r>
            <a:r>
              <a:rPr sz="2100" b="1" spc="14" dirty="0">
                <a:solidFill>
                  <a:srgbClr val="FFFFFF"/>
                </a:solidFill>
                <a:latin typeface="Book Antiqua"/>
                <a:cs typeface="Book Antiqua"/>
              </a:rPr>
              <a:t>process</a:t>
            </a:r>
            <a:endParaRPr sz="2100" dirty="0">
              <a:latin typeface="Book Antiqua"/>
              <a:cs typeface="Book Antiqua"/>
            </a:endParaRPr>
          </a:p>
          <a:p>
            <a:pPr marL="505778" marR="288036" indent="-489490">
              <a:lnSpc>
                <a:spcPts val="2633"/>
              </a:lnSpc>
              <a:spcBef>
                <a:spcPts val="14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2100" b="1" spc="34" dirty="0">
                <a:solidFill>
                  <a:srgbClr val="FFFFFF"/>
                </a:solidFill>
                <a:latin typeface="Book Antiqua"/>
                <a:cs typeface="Book Antiqua"/>
              </a:rPr>
              <a:t>Remedial </a:t>
            </a:r>
            <a:r>
              <a:rPr sz="2100" b="1" spc="14" dirty="0">
                <a:solidFill>
                  <a:srgbClr val="FFFFFF"/>
                </a:solidFill>
                <a:latin typeface="Book Antiqua"/>
                <a:cs typeface="Book Antiqua"/>
              </a:rPr>
              <a:t>Classes for </a:t>
            </a:r>
            <a:r>
              <a:rPr sz="2100" b="1" spc="20" dirty="0">
                <a:solidFill>
                  <a:srgbClr val="FFFFFF"/>
                </a:solidFill>
                <a:latin typeface="Book Antiqua"/>
                <a:cs typeface="Book Antiqua"/>
              </a:rPr>
              <a:t>students </a:t>
            </a:r>
            <a:r>
              <a:rPr sz="2100" b="1" spc="41" dirty="0">
                <a:solidFill>
                  <a:srgbClr val="FFFFFF"/>
                </a:solidFill>
                <a:latin typeface="Book Antiqua"/>
                <a:cs typeface="Book Antiqua"/>
              </a:rPr>
              <a:t>who  </a:t>
            </a:r>
            <a:r>
              <a:rPr sz="2100" b="1" spc="20" dirty="0">
                <a:solidFill>
                  <a:srgbClr val="FFFFFF"/>
                </a:solidFill>
                <a:latin typeface="Book Antiqua"/>
                <a:cs typeface="Book Antiqua"/>
              </a:rPr>
              <a:t>cannot match up </a:t>
            </a:r>
            <a:r>
              <a:rPr sz="2100" b="1" spc="27" dirty="0">
                <a:solidFill>
                  <a:srgbClr val="FFFFFF"/>
                </a:solidFill>
                <a:latin typeface="Book Antiqua"/>
                <a:cs typeface="Book Antiqua"/>
              </a:rPr>
              <a:t>with </a:t>
            </a:r>
            <a:r>
              <a:rPr sz="2100" b="1" spc="14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2100" b="1" spc="7" dirty="0">
                <a:solidFill>
                  <a:srgbClr val="FFFFFF"/>
                </a:solidFill>
                <a:latin typeface="Book Antiqua"/>
                <a:cs typeface="Book Antiqua"/>
              </a:rPr>
              <a:t>class  curriculum.</a:t>
            </a:r>
            <a:endParaRPr sz="2100" dirty="0">
              <a:latin typeface="Book Antiqua"/>
              <a:cs typeface="Book Antiqua"/>
            </a:endParaRPr>
          </a:p>
          <a:p>
            <a:pPr marL="506635" indent="-489490">
              <a:lnSpc>
                <a:spcPts val="2437"/>
              </a:lnSpc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2100" b="1" spc="27" dirty="0">
                <a:solidFill>
                  <a:srgbClr val="FFFFFF"/>
                </a:solidFill>
                <a:latin typeface="Book Antiqua"/>
                <a:cs typeface="Book Antiqua"/>
              </a:rPr>
              <a:t>Organizing Guest </a:t>
            </a:r>
            <a:r>
              <a:rPr sz="2100" b="1" spc="20" dirty="0">
                <a:solidFill>
                  <a:srgbClr val="FFFFFF"/>
                </a:solidFill>
                <a:latin typeface="Book Antiqua"/>
                <a:cs typeface="Book Antiqua"/>
              </a:rPr>
              <a:t>Lectures</a:t>
            </a:r>
            <a:r>
              <a:rPr sz="2100" b="1" spc="-27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100" b="1" spc="20" dirty="0">
                <a:solidFill>
                  <a:srgbClr val="FFFFFF"/>
                </a:solidFill>
                <a:latin typeface="Book Antiqua"/>
                <a:cs typeface="Book Antiqua"/>
              </a:rPr>
              <a:t>by</a:t>
            </a:r>
            <a:endParaRPr sz="2100" dirty="0">
              <a:latin typeface="Book Antiqua"/>
              <a:cs typeface="Book Antiqua"/>
            </a:endParaRPr>
          </a:p>
          <a:p>
            <a:pPr marL="505778">
              <a:spcBef>
                <a:spcPts val="122"/>
              </a:spcBef>
            </a:pPr>
            <a:r>
              <a:rPr sz="2100" b="1" spc="14" dirty="0">
                <a:solidFill>
                  <a:srgbClr val="FFFFFF"/>
                </a:solidFill>
                <a:latin typeface="Book Antiqua"/>
                <a:cs typeface="Book Antiqua"/>
              </a:rPr>
              <a:t>specialists </a:t>
            </a:r>
            <a:r>
              <a:rPr sz="2100" b="1" spc="27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2100" b="1" spc="14" dirty="0">
                <a:solidFill>
                  <a:srgbClr val="FFFFFF"/>
                </a:solidFill>
                <a:latin typeface="Book Antiqua"/>
                <a:cs typeface="Book Antiqua"/>
              </a:rPr>
              <a:t>respective</a:t>
            </a:r>
            <a:r>
              <a:rPr sz="2100" b="1" spc="284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100" b="1" spc="20" dirty="0">
                <a:solidFill>
                  <a:srgbClr val="FFFFFF"/>
                </a:solidFill>
                <a:latin typeface="Book Antiqua"/>
                <a:cs typeface="Book Antiqua"/>
              </a:rPr>
              <a:t>fields</a:t>
            </a:r>
            <a:endParaRPr sz="2100" dirty="0">
              <a:latin typeface="Book Antiqua"/>
              <a:cs typeface="Book Antiqua"/>
            </a:endParaRPr>
          </a:p>
          <a:p>
            <a:pPr marL="505778" marR="137160" indent="-489490">
              <a:lnSpc>
                <a:spcPts val="2633"/>
              </a:lnSpc>
              <a:spcBef>
                <a:spcPts val="7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2100" b="1" spc="14" dirty="0">
                <a:solidFill>
                  <a:srgbClr val="FFFFFF"/>
                </a:solidFill>
                <a:latin typeface="Book Antiqua"/>
                <a:cs typeface="Book Antiqua"/>
              </a:rPr>
              <a:t>Conducting </a:t>
            </a:r>
            <a:r>
              <a:rPr sz="2100" b="1" spc="7" dirty="0">
                <a:solidFill>
                  <a:srgbClr val="FFFFFF"/>
                </a:solidFill>
                <a:latin typeface="Book Antiqua"/>
                <a:cs typeface="Book Antiqua"/>
              </a:rPr>
              <a:t>curriculum </a:t>
            </a:r>
            <a:r>
              <a:rPr sz="2100" b="1" spc="27" dirty="0">
                <a:solidFill>
                  <a:srgbClr val="FFFFFF"/>
                </a:solidFill>
                <a:latin typeface="Book Antiqua"/>
                <a:cs typeface="Book Antiqua"/>
              </a:rPr>
              <a:t>based  </a:t>
            </a:r>
            <a:r>
              <a:rPr sz="2100" b="1" spc="34" dirty="0">
                <a:solidFill>
                  <a:srgbClr val="FFFFFF"/>
                </a:solidFill>
                <a:latin typeface="Book Antiqua"/>
                <a:cs typeface="Book Antiqua"/>
              </a:rPr>
              <a:t>quizzes and </a:t>
            </a:r>
            <a:r>
              <a:rPr sz="2100" b="1" spc="7" dirty="0">
                <a:solidFill>
                  <a:srgbClr val="FFFFFF"/>
                </a:solidFill>
                <a:latin typeface="Book Antiqua"/>
                <a:cs typeface="Book Antiqua"/>
              </a:rPr>
              <a:t>discussions </a:t>
            </a:r>
            <a:r>
              <a:rPr sz="2100" b="1" spc="14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2100" b="1" spc="41" dirty="0">
                <a:solidFill>
                  <a:srgbClr val="FFFFFF"/>
                </a:solidFill>
                <a:latin typeface="Book Antiqua"/>
                <a:cs typeface="Book Antiqua"/>
              </a:rPr>
              <a:t>make </a:t>
            </a:r>
            <a:r>
              <a:rPr sz="2100" b="1" spc="14" dirty="0">
                <a:solidFill>
                  <a:srgbClr val="FFFFFF"/>
                </a:solidFill>
                <a:latin typeface="Book Antiqua"/>
                <a:cs typeface="Book Antiqua"/>
              </a:rPr>
              <a:t>the  </a:t>
            </a:r>
            <a:r>
              <a:rPr sz="2100" b="1" spc="27" dirty="0">
                <a:solidFill>
                  <a:srgbClr val="FFFFFF"/>
                </a:solidFill>
                <a:latin typeface="Book Antiqua"/>
                <a:cs typeface="Book Antiqua"/>
              </a:rPr>
              <a:t>learning </a:t>
            </a:r>
            <a:r>
              <a:rPr sz="2100" b="1" spc="14" dirty="0">
                <a:solidFill>
                  <a:srgbClr val="FFFFFF"/>
                </a:solidFill>
                <a:latin typeface="Book Antiqua"/>
                <a:cs typeface="Book Antiqua"/>
              </a:rPr>
              <a:t>process</a:t>
            </a:r>
            <a:r>
              <a:rPr sz="2100" b="1" spc="1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100" b="1" spc="20" dirty="0">
                <a:solidFill>
                  <a:srgbClr val="FFFFFF"/>
                </a:solidFill>
                <a:latin typeface="Book Antiqua"/>
                <a:cs typeface="Book Antiqua"/>
              </a:rPr>
              <a:t>interactive</a:t>
            </a:r>
            <a:endParaRPr sz="2100" dirty="0">
              <a:latin typeface="Book Antiqua"/>
              <a:cs typeface="Book Antiqua"/>
            </a:endParaRPr>
          </a:p>
          <a:p>
            <a:pPr marL="506635" indent="-489490">
              <a:lnSpc>
                <a:spcPts val="2437"/>
              </a:lnSpc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2100" b="1" spc="34" dirty="0">
                <a:solidFill>
                  <a:srgbClr val="FFFFFF"/>
                </a:solidFill>
                <a:latin typeface="Book Antiqua"/>
                <a:cs typeface="Book Antiqua"/>
              </a:rPr>
              <a:t>Organizing </a:t>
            </a:r>
            <a:r>
              <a:rPr sz="2100" b="1" spc="27" dirty="0">
                <a:solidFill>
                  <a:srgbClr val="FFFFFF"/>
                </a:solidFill>
                <a:latin typeface="Book Antiqua"/>
                <a:cs typeface="Book Antiqua"/>
              </a:rPr>
              <a:t>workshops</a:t>
            </a:r>
            <a:r>
              <a:rPr sz="2100" b="1" spc="7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100" b="1" spc="14" dirty="0">
                <a:solidFill>
                  <a:srgbClr val="FFFFFF"/>
                </a:solidFill>
                <a:latin typeface="Book Antiqua"/>
                <a:cs typeface="Book Antiqua"/>
              </a:rPr>
              <a:t>for</a:t>
            </a:r>
            <a:endParaRPr sz="2100" dirty="0">
              <a:latin typeface="Book Antiqua"/>
              <a:cs typeface="Book Antiqua"/>
            </a:endParaRPr>
          </a:p>
          <a:p>
            <a:pPr marL="505778">
              <a:spcBef>
                <a:spcPts val="128"/>
              </a:spcBef>
            </a:pPr>
            <a:r>
              <a:rPr sz="2100" b="1" spc="20" dirty="0">
                <a:solidFill>
                  <a:srgbClr val="FFFFFF"/>
                </a:solidFill>
                <a:latin typeface="Book Antiqua"/>
                <a:cs typeface="Book Antiqua"/>
              </a:rPr>
              <a:t>personality </a:t>
            </a:r>
            <a:r>
              <a:rPr sz="2100" b="1" spc="34" dirty="0">
                <a:solidFill>
                  <a:srgbClr val="FFFFFF"/>
                </a:solidFill>
                <a:latin typeface="Book Antiqua"/>
                <a:cs typeface="Book Antiqua"/>
              </a:rPr>
              <a:t>and </a:t>
            </a:r>
            <a:r>
              <a:rPr sz="2100" b="1" spc="14" dirty="0">
                <a:solidFill>
                  <a:srgbClr val="FFFFFF"/>
                </a:solidFill>
                <a:latin typeface="Book Antiqua"/>
                <a:cs typeface="Book Antiqua"/>
              </a:rPr>
              <a:t>confidence</a:t>
            </a:r>
            <a:r>
              <a:rPr sz="2100" b="1" spc="189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100" b="1" spc="20" dirty="0">
                <a:solidFill>
                  <a:srgbClr val="FFFFFF"/>
                </a:solidFill>
                <a:latin typeface="Book Antiqua"/>
                <a:cs typeface="Book Antiqua"/>
              </a:rPr>
              <a:t>building</a:t>
            </a:r>
            <a:endParaRPr sz="2100" dirty="0">
              <a:latin typeface="Book Antiqua"/>
              <a:cs typeface="Book Antiqua"/>
            </a:endParaRPr>
          </a:p>
          <a:p>
            <a:pPr marL="506635" indent="-489490">
              <a:spcBef>
                <a:spcPts val="20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2100" b="1" spc="14" dirty="0">
                <a:solidFill>
                  <a:srgbClr val="FFFFFF"/>
                </a:solidFill>
                <a:latin typeface="Book Antiqua"/>
                <a:cs typeface="Book Antiqua"/>
              </a:rPr>
              <a:t>Anchoring in </a:t>
            </a:r>
            <a:r>
              <a:rPr sz="2100" b="1" spc="34" dirty="0">
                <a:solidFill>
                  <a:srgbClr val="FFFFFF"/>
                </a:solidFill>
                <a:latin typeface="Book Antiqua"/>
                <a:cs typeface="Book Antiqua"/>
              </a:rPr>
              <a:t>programmes </a:t>
            </a:r>
            <a:r>
              <a:rPr sz="2100" b="1" spc="27" dirty="0">
                <a:solidFill>
                  <a:srgbClr val="FFFFFF"/>
                </a:solidFill>
                <a:latin typeface="Book Antiqua"/>
                <a:cs typeface="Book Antiqua"/>
              </a:rPr>
              <a:t>both</a:t>
            </a:r>
            <a:r>
              <a:rPr sz="2100" b="1" spc="-324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100" b="1" spc="20" dirty="0">
                <a:solidFill>
                  <a:srgbClr val="FFFFFF"/>
                </a:solidFill>
                <a:latin typeface="Book Antiqua"/>
                <a:cs typeface="Book Antiqua"/>
              </a:rPr>
              <a:t>by</a:t>
            </a:r>
            <a:endParaRPr sz="2100" dirty="0">
              <a:latin typeface="Book Antiqua"/>
              <a:cs typeface="Book Antiqua"/>
            </a:endParaRPr>
          </a:p>
          <a:p>
            <a:pPr marL="505778">
              <a:spcBef>
                <a:spcPts val="128"/>
              </a:spcBef>
            </a:pPr>
            <a:r>
              <a:rPr sz="2100" b="1" spc="27" dirty="0">
                <a:solidFill>
                  <a:srgbClr val="FFFFFF"/>
                </a:solidFill>
                <a:latin typeface="Book Antiqua"/>
                <a:cs typeface="Book Antiqua"/>
              </a:rPr>
              <a:t>College </a:t>
            </a:r>
            <a:r>
              <a:rPr sz="2100" b="1" spc="34" dirty="0">
                <a:solidFill>
                  <a:srgbClr val="FFFFFF"/>
                </a:solidFill>
                <a:latin typeface="Book Antiqua"/>
                <a:cs typeface="Book Antiqua"/>
              </a:rPr>
              <a:t>and </a:t>
            </a:r>
            <a:r>
              <a:rPr sz="2100" b="1" spc="14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2100" b="1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100" b="1" spc="14" dirty="0">
                <a:solidFill>
                  <a:srgbClr val="FFFFFF"/>
                </a:solidFill>
                <a:latin typeface="Book Antiqua"/>
                <a:cs typeface="Book Antiqua"/>
              </a:rPr>
              <a:t>University.</a:t>
            </a:r>
            <a:endParaRPr sz="2100" dirty="0">
              <a:latin typeface="Book Antiqua"/>
              <a:cs typeface="Book Antiqua"/>
            </a:endParaRPr>
          </a:p>
          <a:p>
            <a:pPr marL="505778" marR="1026128" indent="-489490">
              <a:lnSpc>
                <a:spcPct val="100899"/>
              </a:lnSpc>
              <a:spcBef>
                <a:spcPts val="101"/>
              </a:spcBef>
              <a:buFont typeface="Arial"/>
              <a:buChar char="•"/>
              <a:tabLst>
                <a:tab pos="505778" algn="l"/>
                <a:tab pos="506635" algn="l"/>
              </a:tabLst>
            </a:pPr>
            <a:r>
              <a:rPr sz="2100" b="1" spc="27" dirty="0">
                <a:solidFill>
                  <a:srgbClr val="FFFFFF"/>
                </a:solidFill>
                <a:latin typeface="Book Antiqua"/>
                <a:cs typeface="Book Antiqua"/>
              </a:rPr>
              <a:t>Serving </a:t>
            </a:r>
            <a:r>
              <a:rPr sz="2100" b="1" spc="34" dirty="0">
                <a:solidFill>
                  <a:srgbClr val="FFFFFF"/>
                </a:solidFill>
                <a:latin typeface="Book Antiqua"/>
                <a:cs typeface="Book Antiqua"/>
              </a:rPr>
              <a:t>as </a:t>
            </a:r>
            <a:r>
              <a:rPr sz="2100" b="1" spc="27" dirty="0">
                <a:solidFill>
                  <a:srgbClr val="FFFFFF"/>
                </a:solidFill>
                <a:latin typeface="Book Antiqua"/>
                <a:cs typeface="Book Antiqua"/>
              </a:rPr>
              <a:t>Judges </a:t>
            </a:r>
            <a:r>
              <a:rPr sz="2100" b="1" spc="14" dirty="0">
                <a:solidFill>
                  <a:srgbClr val="FFFFFF"/>
                </a:solidFill>
                <a:latin typeface="Book Antiqua"/>
                <a:cs typeface="Book Antiqua"/>
              </a:rPr>
              <a:t>for</a:t>
            </a:r>
            <a:r>
              <a:rPr sz="2100" b="1" spc="-10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100" b="1" spc="27" dirty="0">
                <a:solidFill>
                  <a:srgbClr val="FFFFFF"/>
                </a:solidFill>
                <a:latin typeface="Book Antiqua"/>
                <a:cs typeface="Book Antiqua"/>
              </a:rPr>
              <a:t>various  </a:t>
            </a:r>
            <a:r>
              <a:rPr sz="2100" b="1" spc="20" dirty="0">
                <a:solidFill>
                  <a:srgbClr val="FFFFFF"/>
                </a:solidFill>
                <a:latin typeface="Book Antiqua"/>
                <a:cs typeface="Book Antiqua"/>
              </a:rPr>
              <a:t>competitions.</a:t>
            </a:r>
            <a:endParaRPr sz="2100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502" y="6333"/>
            <a:ext cx="14394297" cy="11001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03" y="1106470"/>
            <a:ext cx="14394799" cy="0"/>
          </a:xfrm>
          <a:custGeom>
            <a:avLst/>
            <a:gdLst/>
            <a:ahLst/>
            <a:cxnLst/>
            <a:rect l="l" t="t" r="r" b="b"/>
            <a:pathLst>
              <a:path w="9139555">
                <a:moveTo>
                  <a:pt x="0" y="0"/>
                </a:moveTo>
                <a:lnTo>
                  <a:pt x="9139236" y="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03" y="6333"/>
            <a:ext cx="14394799" cy="1100138"/>
          </a:xfrm>
          <a:custGeom>
            <a:avLst/>
            <a:gdLst/>
            <a:ahLst/>
            <a:cxnLst/>
            <a:rect l="l" t="t" r="r" b="b"/>
            <a:pathLst>
              <a:path w="9139555" h="838200">
                <a:moveTo>
                  <a:pt x="9139236" y="0"/>
                </a:moveTo>
                <a:lnTo>
                  <a:pt x="0" y="0"/>
                </a:lnTo>
                <a:lnTo>
                  <a:pt x="0" y="83820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60533" y="137434"/>
            <a:ext cx="5858333" cy="5438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93373" y="1207650"/>
            <a:ext cx="8308039" cy="680084"/>
          </a:xfrm>
          <a:prstGeom prst="rect">
            <a:avLst/>
          </a:prstGeom>
        </p:spPr>
        <p:txBody>
          <a:bodyPr vert="horz" wrap="square" lIns="0" tIns="22289" rIns="0" bIns="0" rtlCol="0">
            <a:spAutoFit/>
          </a:bodyPr>
          <a:lstStyle/>
          <a:p>
            <a:pPr marL="17145">
              <a:spcBef>
                <a:spcPts val="176"/>
              </a:spcBef>
            </a:pPr>
            <a:r>
              <a:rPr sz="4300" spc="7" dirty="0"/>
              <a:t>Admission : Under</a:t>
            </a:r>
            <a:r>
              <a:rPr sz="4300" spc="-223" dirty="0"/>
              <a:t> </a:t>
            </a:r>
            <a:r>
              <a:rPr sz="4300" spc="20" dirty="0"/>
              <a:t>Graduate</a:t>
            </a:r>
            <a:endParaRPr sz="43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887735"/>
            <a:ext cx="14401800" cy="6587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136" y="500064"/>
            <a:ext cx="12241530" cy="423193"/>
          </a:xfrm>
        </p:spPr>
        <p:txBody>
          <a:bodyPr/>
          <a:lstStyle/>
          <a:p>
            <a:r>
              <a:rPr lang="en-IN" dirty="0" smtClean="0"/>
              <a:t>Students Success </a:t>
            </a:r>
            <a:endParaRPr lang="en-IN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360047" y="1200150"/>
          <a:ext cx="13561695" cy="7500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240030" y="1700212"/>
          <a:ext cx="13921741" cy="700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Horizontal Scroll 3"/>
          <p:cNvSpPr/>
          <p:nvPr/>
        </p:nvSpPr>
        <p:spPr>
          <a:xfrm>
            <a:off x="240030" y="0"/>
            <a:ext cx="13561695" cy="1200150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3444" tIns="61722" rIns="123444" bIns="61722" rtlCol="0" anchor="ctr"/>
          <a:lstStyle/>
          <a:p>
            <a:pPr algn="ctr"/>
            <a:r>
              <a:rPr lang="en-IN" sz="3200" b="1" dirty="0" smtClean="0"/>
              <a:t>STUDENT SUCESS RATE CONT....</a:t>
            </a:r>
            <a:endParaRPr lang="en-IN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02" y="6333"/>
            <a:ext cx="14394297" cy="11001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03" y="1106470"/>
            <a:ext cx="14394799" cy="0"/>
          </a:xfrm>
          <a:custGeom>
            <a:avLst/>
            <a:gdLst/>
            <a:ahLst/>
            <a:cxnLst/>
            <a:rect l="l" t="t" r="r" b="b"/>
            <a:pathLst>
              <a:path w="9139555">
                <a:moveTo>
                  <a:pt x="0" y="0"/>
                </a:moveTo>
                <a:lnTo>
                  <a:pt x="9139236" y="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03" y="6333"/>
            <a:ext cx="14394799" cy="1100138"/>
          </a:xfrm>
          <a:custGeom>
            <a:avLst/>
            <a:gdLst/>
            <a:ahLst/>
            <a:cxnLst/>
            <a:rect l="l" t="t" r="r" b="b"/>
            <a:pathLst>
              <a:path w="9139555" h="838200">
                <a:moveTo>
                  <a:pt x="9139236" y="0"/>
                </a:moveTo>
                <a:lnTo>
                  <a:pt x="0" y="0"/>
                </a:lnTo>
                <a:lnTo>
                  <a:pt x="0" y="83820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40707" y="137434"/>
            <a:ext cx="3112989" cy="693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332516" y="1496938"/>
            <a:ext cx="6487811" cy="2336889"/>
          </a:xfrm>
          <a:prstGeom prst="rect">
            <a:avLst/>
          </a:prstGeom>
        </p:spPr>
        <p:txBody>
          <a:bodyPr vert="horz" wrap="square" lIns="0" tIns="21431" rIns="0" bIns="0" rtlCol="0">
            <a:spAutoFit/>
          </a:bodyPr>
          <a:lstStyle/>
          <a:p>
            <a:pPr marL="635221" indent="-618076">
              <a:spcBef>
                <a:spcPts val="169"/>
              </a:spcBef>
              <a:buFont typeface="Arial"/>
              <a:buChar char="•"/>
              <a:tabLst>
                <a:tab pos="634365" algn="l"/>
                <a:tab pos="635221" algn="l"/>
                <a:tab pos="1702499" algn="l"/>
                <a:tab pos="2384870" algn="l"/>
                <a:tab pos="3993928" algn="l"/>
              </a:tabLst>
            </a:pPr>
            <a:r>
              <a:rPr sz="31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f'k{kd	</a:t>
            </a:r>
            <a:r>
              <a:rPr sz="31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,oa	</a:t>
            </a:r>
            <a:r>
              <a:rPr sz="3100" spc="-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fo|kFkhZ	</a:t>
            </a:r>
            <a:r>
              <a:rPr sz="31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egkfo|ky;</a:t>
            </a:r>
            <a:endParaRPr sz="3100" dirty="0">
              <a:latin typeface="Kruti Dev 010" pitchFamily="2" charset="0"/>
              <a:cs typeface="Calibri"/>
            </a:endParaRPr>
          </a:p>
          <a:p>
            <a:pPr marL="635221">
              <a:spcBef>
                <a:spcPts val="27"/>
              </a:spcBef>
            </a:pPr>
            <a:r>
              <a:rPr sz="31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ds </a:t>
            </a:r>
            <a:r>
              <a:rPr sz="31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çfr </a:t>
            </a:r>
            <a:r>
              <a:rPr sz="31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lefiZr</a:t>
            </a:r>
            <a:r>
              <a:rPr sz="3100" spc="5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1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gSaA</a:t>
            </a:r>
            <a:endParaRPr sz="3100" dirty="0">
              <a:latin typeface="Kruti Dev 010" pitchFamily="2" charset="0"/>
              <a:cs typeface="Calibri"/>
            </a:endParaRPr>
          </a:p>
          <a:p>
            <a:pPr marL="635221" marR="6858" indent="-618076">
              <a:lnSpc>
                <a:spcPct val="100699"/>
              </a:lnSpc>
              <a:spcBef>
                <a:spcPts val="1519"/>
              </a:spcBef>
              <a:buFont typeface="Arial"/>
              <a:buChar char="•"/>
              <a:tabLst>
                <a:tab pos="634365" algn="l"/>
                <a:tab pos="635221" algn="l"/>
              </a:tabLst>
            </a:pPr>
            <a:r>
              <a:rPr lang="en-US" sz="3100" spc="-47" dirty="0" err="1">
                <a:solidFill>
                  <a:srgbClr val="FFFFFF"/>
                </a:solidFill>
                <a:latin typeface="Kruti Dev 010" pitchFamily="2" charset="0"/>
                <a:cs typeface="Calibri"/>
              </a:rPr>
              <a:t>f</a:t>
            </a:r>
            <a:r>
              <a:rPr lang="en-US" sz="3100" spc="20" dirty="0" err="1">
                <a:solidFill>
                  <a:srgbClr val="FFFFFF"/>
                </a:solidFill>
                <a:latin typeface="Kruti Dev 010" pitchFamily="2" charset="0"/>
                <a:cs typeface="Calibri"/>
              </a:rPr>
              <a:t>'</a:t>
            </a:r>
            <a:r>
              <a:rPr lang="en-US" sz="3100" spc="7" dirty="0" err="1">
                <a:solidFill>
                  <a:srgbClr val="FFFFFF"/>
                </a:solidFill>
                <a:latin typeface="Kruti Dev 010" pitchFamily="2" charset="0"/>
                <a:cs typeface="Calibri"/>
              </a:rPr>
              <a:t>k</a:t>
            </a:r>
            <a:r>
              <a:rPr lang="en-US" sz="3100" spc="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{</a:t>
            </a:r>
            <a:r>
              <a:rPr lang="en-US" sz="3100" spc="-101" dirty="0" err="1">
                <a:solidFill>
                  <a:srgbClr val="FFFFFF"/>
                </a:solidFill>
                <a:latin typeface="Kruti Dev 010" pitchFamily="2" charset="0"/>
                <a:cs typeface="Calibri"/>
              </a:rPr>
              <a:t>k</a:t>
            </a:r>
            <a:r>
              <a:rPr lang="en-US" sz="3100" spc="-20" dirty="0" err="1">
                <a:solidFill>
                  <a:srgbClr val="FFFFFF"/>
                </a:solidFill>
                <a:latin typeface="Kruti Dev 010" pitchFamily="2" charset="0"/>
                <a:cs typeface="Calibri"/>
              </a:rPr>
              <a:t>d</a:t>
            </a:r>
            <a:r>
              <a:rPr sz="3100" spc="20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1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,oa </a:t>
            </a:r>
            <a:r>
              <a:rPr sz="31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fo|kfFkZ;ksa </a:t>
            </a:r>
            <a:r>
              <a:rPr sz="31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ds chp  </a:t>
            </a:r>
            <a:r>
              <a:rPr sz="3100" spc="-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e/kqj</a:t>
            </a:r>
            <a:r>
              <a:rPr sz="3100" spc="5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1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laca/k</a:t>
            </a:r>
            <a:endParaRPr sz="3100" dirty="0">
              <a:latin typeface="Kruti Dev 010" pitchFamily="2" charset="0"/>
              <a:cs typeface="Calibri"/>
            </a:endParaRPr>
          </a:p>
          <a:p>
            <a:pPr marL="635221" marR="19715" indent="-618076">
              <a:lnSpc>
                <a:spcPct val="100699"/>
              </a:lnSpc>
              <a:spcBef>
                <a:spcPts val="1620"/>
              </a:spcBef>
              <a:buFont typeface="Arial"/>
              <a:buChar char="•"/>
              <a:tabLst>
                <a:tab pos="634365" algn="l"/>
                <a:tab pos="635221" algn="l"/>
                <a:tab pos="2938653" algn="l"/>
                <a:tab pos="3518154" algn="l"/>
                <a:tab pos="4316254" algn="l"/>
              </a:tabLst>
            </a:pPr>
            <a:r>
              <a:rPr sz="3100" spc="-47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f</a:t>
            </a:r>
            <a:r>
              <a:rPr sz="3100" spc="20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'</a:t>
            </a:r>
            <a:r>
              <a:rPr sz="3100" spc="7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k</a:t>
            </a:r>
            <a:r>
              <a:rPr sz="3100" spc="27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{</a:t>
            </a:r>
            <a:r>
              <a:rPr sz="3100" spc="-101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k</a:t>
            </a:r>
            <a:r>
              <a:rPr sz="3100" spc="-20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d</a:t>
            </a:r>
            <a:r>
              <a:rPr sz="3100" spc="7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&amp;</a:t>
            </a:r>
            <a:r>
              <a:rPr lang="en-US" sz="3100" spc="-47" dirty="0" err="1">
                <a:solidFill>
                  <a:srgbClr val="FFFFFF"/>
                </a:solidFill>
                <a:latin typeface="Kruti Dev 010" pitchFamily="2" charset="0"/>
                <a:cs typeface="Calibri"/>
              </a:rPr>
              <a:t>f</a:t>
            </a:r>
            <a:r>
              <a:rPr lang="en-US" sz="3100" spc="20" dirty="0" err="1">
                <a:solidFill>
                  <a:srgbClr val="FFFFFF"/>
                </a:solidFill>
                <a:latin typeface="Kruti Dev 010" pitchFamily="2" charset="0"/>
                <a:cs typeface="Calibri"/>
              </a:rPr>
              <a:t>'</a:t>
            </a:r>
            <a:r>
              <a:rPr lang="en-US" sz="3100" spc="7" dirty="0" err="1">
                <a:solidFill>
                  <a:srgbClr val="FFFFFF"/>
                </a:solidFill>
                <a:latin typeface="Kruti Dev 010" pitchFamily="2" charset="0"/>
                <a:cs typeface="Calibri"/>
              </a:rPr>
              <a:t>k</a:t>
            </a:r>
            <a:r>
              <a:rPr lang="en-US" sz="3100" spc="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{</a:t>
            </a:r>
            <a:r>
              <a:rPr lang="en-US" sz="3100" spc="-101" dirty="0" err="1">
                <a:solidFill>
                  <a:srgbClr val="FFFFFF"/>
                </a:solidFill>
                <a:latin typeface="Kruti Dev 010" pitchFamily="2" charset="0"/>
                <a:cs typeface="Calibri"/>
              </a:rPr>
              <a:t>k</a:t>
            </a:r>
            <a:r>
              <a:rPr lang="en-US" sz="3100" spc="-20" dirty="0" err="1">
                <a:solidFill>
                  <a:srgbClr val="FFFFFF"/>
                </a:solidFill>
                <a:latin typeface="Kruti Dev 010" pitchFamily="2" charset="0"/>
                <a:cs typeface="Calibri"/>
              </a:rPr>
              <a:t>d</a:t>
            </a:r>
            <a:r>
              <a:rPr sz="31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	</a:t>
            </a:r>
            <a:r>
              <a:rPr sz="3100" spc="-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</a:t>
            </a:r>
            <a:r>
              <a:rPr sz="31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s</a:t>
            </a:r>
            <a:r>
              <a:rPr sz="31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	</a:t>
            </a:r>
            <a:r>
              <a:rPr sz="3100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c</a:t>
            </a:r>
            <a:r>
              <a:rPr sz="3100" spc="-20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h</a:t>
            </a:r>
            <a:r>
              <a:rPr sz="3100" spc="14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p</a:t>
            </a:r>
            <a:r>
              <a:rPr lang="en-US" sz="31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100" spc="-47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f</a:t>
            </a:r>
            <a:r>
              <a:rPr sz="3100" spc="-27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o</a:t>
            </a:r>
            <a:r>
              <a:rPr lang="en-US" sz="3100" spc="20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'</a:t>
            </a:r>
            <a:r>
              <a:rPr sz="3100" spc="-27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o</a:t>
            </a:r>
            <a:r>
              <a:rPr sz="3100" spc="-7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l</a:t>
            </a:r>
            <a:r>
              <a:rPr sz="3100" spc="-20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uh</a:t>
            </a:r>
            <a:r>
              <a:rPr sz="31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;  </a:t>
            </a:r>
            <a:r>
              <a:rPr sz="3100" spc="14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laca</a:t>
            </a:r>
            <a:r>
              <a:rPr sz="3100" spc="14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/k</a:t>
            </a:r>
            <a:endParaRPr sz="3100" dirty="0">
              <a:latin typeface="Kruti Dev 010" pitchFamily="2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32516" y="4864357"/>
            <a:ext cx="6495811" cy="969720"/>
          </a:xfrm>
          <a:prstGeom prst="rect">
            <a:avLst/>
          </a:prstGeom>
        </p:spPr>
        <p:txBody>
          <a:bodyPr vert="horz" wrap="square" lIns="0" tIns="24860" rIns="0" bIns="0" rtlCol="0">
            <a:spAutoFit/>
          </a:bodyPr>
          <a:lstStyle/>
          <a:p>
            <a:pPr marL="635221" marR="6858" indent="-618076" algn="just">
              <a:lnSpc>
                <a:spcPct val="99300"/>
              </a:lnSpc>
              <a:spcBef>
                <a:spcPts val="196"/>
              </a:spcBef>
              <a:buFont typeface="Arial"/>
              <a:buChar char="•"/>
              <a:tabLst>
                <a:tab pos="635221" algn="l"/>
              </a:tabLst>
            </a:pPr>
            <a:r>
              <a:rPr sz="31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f'k{kdksa </a:t>
            </a:r>
            <a:r>
              <a:rPr sz="31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ds </a:t>
            </a:r>
            <a:r>
              <a:rPr sz="31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laca/k </a:t>
            </a:r>
            <a:r>
              <a:rPr sz="31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esa  fo|kfFkZ;ksa </a:t>
            </a:r>
            <a:r>
              <a:rPr sz="31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}kjk </a:t>
            </a:r>
            <a:r>
              <a:rPr sz="31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yh </a:t>
            </a:r>
            <a:r>
              <a:rPr sz="31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tkus </a:t>
            </a:r>
            <a:r>
              <a:rPr sz="31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okyh  çfrfØ;k</a:t>
            </a:r>
            <a:endParaRPr sz="3100" dirty="0">
              <a:latin typeface="Kruti Dev 010" pitchFamily="2" charset="0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32514" y="6441721"/>
            <a:ext cx="6829255" cy="2297520"/>
          </a:xfrm>
          <a:prstGeom prst="rect">
            <a:avLst/>
          </a:prstGeom>
        </p:spPr>
        <p:txBody>
          <a:bodyPr vert="horz" wrap="square" lIns="0" tIns="18002" rIns="0" bIns="0" rtlCol="0">
            <a:spAutoFit/>
          </a:bodyPr>
          <a:lstStyle/>
          <a:p>
            <a:pPr marL="635221" marR="6858" indent="-618076" algn="just">
              <a:lnSpc>
                <a:spcPct val="100699"/>
              </a:lnSpc>
              <a:spcBef>
                <a:spcPts val="142"/>
              </a:spcBef>
              <a:buFont typeface="Arial"/>
              <a:buChar char="•"/>
              <a:tabLst>
                <a:tab pos="635221" algn="l"/>
              </a:tabLst>
            </a:pPr>
            <a:r>
              <a:rPr sz="3100" spc="-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lq&gt;ko </a:t>
            </a:r>
            <a:r>
              <a:rPr sz="31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isVh </a:t>
            </a:r>
            <a:r>
              <a:rPr sz="31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ds </a:t>
            </a:r>
            <a:r>
              <a:rPr sz="31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ek/;e </a:t>
            </a:r>
            <a:r>
              <a:rPr sz="31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ls </a:t>
            </a:r>
            <a:r>
              <a:rPr sz="3100" spc="-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foHkkx  </a:t>
            </a:r>
            <a:r>
              <a:rPr sz="31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dks </a:t>
            </a:r>
            <a:r>
              <a:rPr sz="31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csgrj </a:t>
            </a:r>
            <a:r>
              <a:rPr sz="3100" spc="-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cukus </a:t>
            </a:r>
            <a:r>
              <a:rPr sz="31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ds </a:t>
            </a:r>
            <a:r>
              <a:rPr sz="3100" spc="-81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fy, </a:t>
            </a:r>
            <a:r>
              <a:rPr sz="31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tkus </a:t>
            </a:r>
            <a:r>
              <a:rPr sz="31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okys  </a:t>
            </a:r>
            <a:r>
              <a:rPr sz="3100" spc="-5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lq&gt;ko</a:t>
            </a:r>
            <a:endParaRPr sz="3100" dirty="0">
              <a:latin typeface="Kruti Dev 010" pitchFamily="2" charset="0"/>
              <a:cs typeface="Calibri"/>
            </a:endParaRPr>
          </a:p>
          <a:p>
            <a:pPr marL="635221" indent="-618076" algn="just">
              <a:spcBef>
                <a:spcPts val="1546"/>
              </a:spcBef>
              <a:buFont typeface="Arial"/>
              <a:buChar char="•"/>
              <a:tabLst>
                <a:tab pos="635221" algn="l"/>
              </a:tabLst>
            </a:pPr>
            <a:r>
              <a:rPr sz="2700" spc="-27" dirty="0">
                <a:solidFill>
                  <a:schemeClr val="bg1"/>
                </a:solidFill>
                <a:latin typeface="Kruti Dev 010" pitchFamily="2" charset="0"/>
                <a:cs typeface="Calibri"/>
              </a:rPr>
              <a:t>fofHkUu </a:t>
            </a:r>
            <a:r>
              <a:rPr sz="2700" dirty="0">
                <a:solidFill>
                  <a:schemeClr val="bg1"/>
                </a:solidFill>
                <a:latin typeface="Kruti Dev 010" pitchFamily="2" charset="0"/>
                <a:cs typeface="Calibri"/>
              </a:rPr>
              <a:t>{ks=ksa </a:t>
            </a:r>
            <a:r>
              <a:rPr sz="2700" spc="-7" dirty="0">
                <a:solidFill>
                  <a:schemeClr val="bg1"/>
                </a:solidFill>
                <a:latin typeface="Kruti Dev 010" pitchFamily="2" charset="0"/>
                <a:cs typeface="Calibri"/>
              </a:rPr>
              <a:t>esa</a:t>
            </a:r>
            <a:r>
              <a:rPr sz="2700" spc="236" dirty="0">
                <a:solidFill>
                  <a:schemeClr val="bg1"/>
                </a:solidFill>
                <a:latin typeface="Kruti Dev 010" pitchFamily="2" charset="0"/>
                <a:cs typeface="Calibri"/>
              </a:rPr>
              <a:t> </a:t>
            </a:r>
            <a:r>
              <a:rPr sz="2700" spc="-7" dirty="0">
                <a:solidFill>
                  <a:schemeClr val="bg1"/>
                </a:solidFill>
                <a:latin typeface="Kruti Dev 010" pitchFamily="2" charset="0"/>
                <a:cs typeface="Calibri"/>
              </a:rPr>
              <a:t>çfrLFkkfir</a:t>
            </a:r>
            <a:endParaRPr sz="2700" dirty="0">
              <a:solidFill>
                <a:schemeClr val="bg1"/>
              </a:solidFill>
              <a:latin typeface="Kruti Dev 010" pitchFamily="2" charset="0"/>
              <a:cs typeface="Calibri"/>
            </a:endParaRPr>
          </a:p>
          <a:p>
            <a:pPr marL="635221" algn="just">
              <a:spcBef>
                <a:spcPts val="27"/>
              </a:spcBef>
            </a:pPr>
            <a:r>
              <a:rPr sz="2700" spc="-7" dirty="0">
                <a:solidFill>
                  <a:schemeClr val="bg1"/>
                </a:solidFill>
                <a:latin typeface="Kruti Dev 010" pitchFamily="2" charset="0"/>
                <a:cs typeface="Calibri"/>
              </a:rPr>
              <a:t>iwoZ </a:t>
            </a:r>
            <a:r>
              <a:rPr sz="2700" spc="-14" dirty="0">
                <a:solidFill>
                  <a:schemeClr val="bg1"/>
                </a:solidFill>
                <a:latin typeface="Kruti Dev 010" pitchFamily="2" charset="0"/>
                <a:cs typeface="Calibri"/>
              </a:rPr>
              <a:t>fo|kfFkZ;ksa </a:t>
            </a:r>
            <a:r>
              <a:rPr sz="2700" dirty="0" err="1">
                <a:solidFill>
                  <a:schemeClr val="bg1"/>
                </a:solidFill>
                <a:latin typeface="Kruti Dev 010" pitchFamily="2" charset="0"/>
                <a:cs typeface="Calibri"/>
              </a:rPr>
              <a:t>dk</a:t>
            </a:r>
            <a:r>
              <a:rPr sz="2700" spc="284" dirty="0">
                <a:solidFill>
                  <a:schemeClr val="bg1"/>
                </a:solidFill>
                <a:latin typeface="Kruti Dev 010" pitchFamily="2" charset="0"/>
                <a:cs typeface="Calibri"/>
              </a:rPr>
              <a:t> </a:t>
            </a:r>
            <a:r>
              <a:rPr sz="2700" spc="7" dirty="0" err="1" smtClean="0">
                <a:solidFill>
                  <a:schemeClr val="bg1"/>
                </a:solidFill>
                <a:latin typeface="Kruti Dev 010" pitchFamily="2" charset="0"/>
                <a:cs typeface="Calibri"/>
              </a:rPr>
              <a:t>orZeku</a:t>
            </a:r>
            <a:r>
              <a:rPr lang="hi-IN" sz="2700" spc="7" dirty="0" smtClean="0">
                <a:solidFill>
                  <a:schemeClr val="bg1"/>
                </a:solidFill>
                <a:latin typeface="Kruti Dev 010" pitchFamily="2" charset="0"/>
                <a:cs typeface="Calibri"/>
              </a:rPr>
              <a:t> </a:t>
            </a:r>
            <a:r>
              <a:rPr lang="hi-IN" sz="1900" spc="7" dirty="0">
                <a:solidFill>
                  <a:schemeClr val="bg1"/>
                </a:solidFill>
                <a:latin typeface="Kruti Dev 010" pitchFamily="2" charset="0"/>
                <a:cs typeface="Calibri"/>
              </a:rPr>
              <a:t>विद्यार्थियों के भविष्य निर्माण में महत्वपूर्ण सहयोग </a:t>
            </a:r>
            <a:endParaRPr sz="2700" dirty="0">
              <a:solidFill>
                <a:schemeClr val="bg1"/>
              </a:solidFill>
              <a:latin typeface="Kruti Dev 010" pitchFamily="2" charset="0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4545" y="1420595"/>
            <a:ext cx="6476809" cy="760817"/>
          </a:xfrm>
          <a:prstGeom prst="rect">
            <a:avLst/>
          </a:prstGeom>
        </p:spPr>
        <p:txBody>
          <a:bodyPr vert="horz" wrap="square" lIns="0" tIns="14573" rIns="0" bIns="0" rtlCol="0">
            <a:spAutoFit/>
          </a:bodyPr>
          <a:lstStyle/>
          <a:p>
            <a:pPr marL="248603" marR="6858" indent="-231458">
              <a:lnSpc>
                <a:spcPct val="100800"/>
              </a:lnSpc>
              <a:spcBef>
                <a:spcPts val="115"/>
              </a:spcBef>
              <a:buFont typeface="Arial"/>
              <a:buChar char="•"/>
              <a:tabLst>
                <a:tab pos="248603" algn="l"/>
                <a:tab pos="1122998" algn="l"/>
                <a:tab pos="2437162" algn="l"/>
                <a:tab pos="3389567" algn="l"/>
                <a:tab pos="4149090" algn="l"/>
              </a:tabLst>
            </a:pP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Having a department </a:t>
            </a: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full </a:t>
            </a:r>
            <a:r>
              <a:rPr b="1" spc="-2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students  a</a:t>
            </a:r>
            <a:r>
              <a:rPr b="1" spc="34" dirty="0">
                <a:solidFill>
                  <a:srgbClr val="FFFFFF"/>
                </a:solidFill>
                <a:latin typeface="Book Antiqua"/>
                <a:cs typeface="Book Antiqua"/>
              </a:rPr>
              <a:t>n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d	</a:t>
            </a:r>
            <a:r>
              <a:rPr b="1" spc="-34" dirty="0">
                <a:solidFill>
                  <a:srgbClr val="FFFFFF"/>
                </a:solidFill>
                <a:latin typeface="Book Antiqua"/>
                <a:cs typeface="Book Antiqua"/>
              </a:rPr>
              <a:t>f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b="1" spc="34" dirty="0">
                <a:solidFill>
                  <a:srgbClr val="FFFFFF"/>
                </a:solidFill>
                <a:latin typeface="Book Antiqua"/>
                <a:cs typeface="Book Antiqua"/>
              </a:rPr>
              <a:t>cu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lty	w</a:t>
            </a:r>
            <a:r>
              <a:rPr b="1" spc="20" dirty="0">
                <a:solidFill>
                  <a:srgbClr val="FFFFFF"/>
                </a:solidFill>
                <a:latin typeface="Book Antiqua"/>
                <a:cs typeface="Book Antiqua"/>
              </a:rPr>
              <a:t>h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o	a</a:t>
            </a:r>
            <a:r>
              <a:rPr b="1" spc="-41" dirty="0">
                <a:solidFill>
                  <a:srgbClr val="FFFFFF"/>
                </a:solidFill>
                <a:latin typeface="Book Antiqua"/>
                <a:cs typeface="Book Antiqua"/>
              </a:rPr>
              <a:t>r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e	</a:t>
            </a:r>
            <a:r>
              <a:rPr b="1" spc="27" dirty="0">
                <a:solidFill>
                  <a:srgbClr val="FFFFFF"/>
                </a:solidFill>
                <a:latin typeface="Book Antiqua"/>
                <a:cs typeface="Book Antiqua"/>
              </a:rPr>
              <a:t>d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r>
              <a:rPr b="1" spc="20" dirty="0">
                <a:solidFill>
                  <a:srgbClr val="FFFFFF"/>
                </a:solidFill>
                <a:latin typeface="Book Antiqua"/>
                <a:cs typeface="Book Antiqua"/>
              </a:rPr>
              <a:t>d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i</a:t>
            </a:r>
            <a:r>
              <a:rPr b="1" spc="27" dirty="0">
                <a:solidFill>
                  <a:srgbClr val="FFFFFF"/>
                </a:solidFill>
                <a:latin typeface="Book Antiqua"/>
                <a:cs typeface="Book Antiqua"/>
              </a:rPr>
              <a:t>c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ated</a:t>
            </a:r>
            <a:endParaRPr dirty="0">
              <a:latin typeface="Book Antiqua"/>
              <a:cs typeface="Book Antiqu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4545" y="2043671"/>
            <a:ext cx="6474809" cy="965905"/>
          </a:xfrm>
          <a:prstGeom prst="rect">
            <a:avLst/>
          </a:prstGeom>
        </p:spPr>
        <p:txBody>
          <a:bodyPr vert="horz" wrap="square" lIns="0" tIns="123444" rIns="0" bIns="0" rtlCol="0">
            <a:spAutoFit/>
          </a:bodyPr>
          <a:lstStyle/>
          <a:p>
            <a:pPr marR="75438" algn="r">
              <a:spcBef>
                <a:spcPts val="972"/>
              </a:spcBef>
            </a:pP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towards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the excellence </a:t>
            </a:r>
            <a:r>
              <a:rPr b="1" spc="-2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b="1" spc="-122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spc="-20" dirty="0">
                <a:solidFill>
                  <a:srgbClr val="FFFFFF"/>
                </a:solidFill>
                <a:latin typeface="Book Antiqua"/>
                <a:cs typeface="Book Antiqua"/>
              </a:rPr>
              <a:t>College</a:t>
            </a:r>
            <a:endParaRPr dirty="0">
              <a:latin typeface="Book Antiqua"/>
              <a:cs typeface="Book Antiqua"/>
            </a:endParaRPr>
          </a:p>
          <a:p>
            <a:pPr marL="231458" marR="6858" indent="-231458" algn="r">
              <a:spcBef>
                <a:spcPts val="837"/>
              </a:spcBef>
              <a:buFont typeface="Arial"/>
              <a:buChar char="•"/>
              <a:tabLst>
                <a:tab pos="231458" algn="l"/>
                <a:tab pos="1583341" algn="l"/>
                <a:tab pos="2420017" algn="l"/>
                <a:tab pos="3783902" algn="l"/>
              </a:tabLst>
            </a:pPr>
            <a:r>
              <a:rPr b="1" spc="-34" dirty="0">
                <a:solidFill>
                  <a:srgbClr val="FFFFFF"/>
                </a:solidFill>
                <a:latin typeface="Book Antiqua"/>
                <a:cs typeface="Book Antiqua"/>
              </a:rPr>
              <a:t>C</a:t>
            </a:r>
            <a:r>
              <a:rPr b="1" spc="-41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b="1" spc="-34" dirty="0">
                <a:solidFill>
                  <a:srgbClr val="FFFFFF"/>
                </a:solidFill>
                <a:latin typeface="Book Antiqua"/>
                <a:cs typeface="Book Antiqua"/>
              </a:rPr>
              <a:t>r</a:t>
            </a:r>
            <a:r>
              <a:rPr b="1" spc="34" dirty="0">
                <a:solidFill>
                  <a:srgbClr val="FFFFFF"/>
                </a:solidFill>
                <a:latin typeface="Book Antiqua"/>
                <a:cs typeface="Book Antiqua"/>
              </a:rPr>
              <a:t>d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ial	a</a:t>
            </a:r>
            <a:r>
              <a:rPr b="1" spc="20" dirty="0">
                <a:solidFill>
                  <a:srgbClr val="FFFFFF"/>
                </a:solidFill>
                <a:latin typeface="Book Antiqua"/>
                <a:cs typeface="Book Antiqua"/>
              </a:rPr>
              <a:t>n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d	</a:t>
            </a:r>
            <a:r>
              <a:rPr b="1" spc="27" dirty="0">
                <a:solidFill>
                  <a:srgbClr val="FFFFFF"/>
                </a:solidFill>
                <a:latin typeface="Book Antiqua"/>
                <a:cs typeface="Book Antiqua"/>
              </a:rPr>
              <a:t>h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ealt</a:t>
            </a:r>
            <a:r>
              <a:rPr b="1" spc="20" dirty="0">
                <a:solidFill>
                  <a:srgbClr val="FFFFFF"/>
                </a:solidFill>
                <a:latin typeface="Book Antiqua"/>
                <a:cs typeface="Book Antiqua"/>
              </a:rPr>
              <a:t>h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y	</a:t>
            </a:r>
            <a:r>
              <a:rPr b="1" spc="-41" dirty="0">
                <a:solidFill>
                  <a:srgbClr val="FFFFFF"/>
                </a:solidFill>
                <a:latin typeface="Book Antiqua"/>
                <a:cs typeface="Book Antiqua"/>
              </a:rPr>
              <a:t>r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elat</a:t>
            </a:r>
            <a:r>
              <a:rPr b="1" spc="95" dirty="0">
                <a:solidFill>
                  <a:srgbClr val="FFFFFF"/>
                </a:solidFill>
                <a:latin typeface="Book Antiqua"/>
                <a:cs typeface="Book Antiqua"/>
              </a:rPr>
              <a:t>i</a:t>
            </a:r>
            <a:r>
              <a:rPr b="1" spc="-41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b="1" spc="27" dirty="0">
                <a:solidFill>
                  <a:srgbClr val="FFFFFF"/>
                </a:solidFill>
                <a:latin typeface="Book Antiqua"/>
                <a:cs typeface="Book Antiqua"/>
              </a:rPr>
              <a:t>nsh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ip</a:t>
            </a:r>
            <a:endParaRPr dirty="0">
              <a:latin typeface="Book Antiqua"/>
              <a:cs typeface="Book Antiqu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4546" y="2882777"/>
            <a:ext cx="6486810" cy="939231"/>
          </a:xfrm>
          <a:prstGeom prst="rect">
            <a:avLst/>
          </a:prstGeom>
        </p:spPr>
        <p:txBody>
          <a:bodyPr vert="horz" wrap="square" lIns="0" tIns="109728" rIns="0" bIns="0" rtlCol="0">
            <a:spAutoFit/>
          </a:bodyPr>
          <a:lstStyle/>
          <a:p>
            <a:pPr marL="248603">
              <a:spcBef>
                <a:spcPts val="864"/>
              </a:spcBef>
            </a:pP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between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faculty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and</a:t>
            </a:r>
            <a:r>
              <a:rPr b="1" spc="-10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spc="14" dirty="0">
                <a:solidFill>
                  <a:srgbClr val="FFFFFF"/>
                </a:solidFill>
                <a:latin typeface="Book Antiqua"/>
                <a:cs typeface="Book Antiqua"/>
              </a:rPr>
              <a:t>students</a:t>
            </a:r>
            <a:endParaRPr dirty="0">
              <a:latin typeface="Book Antiqua"/>
              <a:cs typeface="Book Antiqua"/>
            </a:endParaRPr>
          </a:p>
          <a:p>
            <a:pPr marL="248603" indent="-231458">
              <a:spcBef>
                <a:spcPts val="736"/>
              </a:spcBef>
              <a:buFont typeface="Arial"/>
              <a:buChar char="•"/>
              <a:tabLst>
                <a:tab pos="248603" algn="l"/>
                <a:tab pos="750094" algn="l"/>
                <a:tab pos="2089118" algn="l"/>
                <a:tab pos="3092958" algn="l"/>
                <a:tab pos="4560570" algn="l"/>
              </a:tabLst>
            </a:pP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A	</a:t>
            </a:r>
            <a:r>
              <a:rPr b="1" spc="-41" dirty="0">
                <a:solidFill>
                  <a:srgbClr val="FFFFFF"/>
                </a:solidFill>
                <a:latin typeface="Book Antiqua"/>
                <a:cs typeface="Book Antiqua"/>
              </a:rPr>
              <a:t>f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ait</a:t>
            </a:r>
            <a:r>
              <a:rPr b="1" spc="20" dirty="0">
                <a:solidFill>
                  <a:srgbClr val="FFFFFF"/>
                </a:solidFill>
                <a:latin typeface="Book Antiqua"/>
                <a:cs typeface="Book Antiqua"/>
              </a:rPr>
              <a:t>h</a:t>
            </a:r>
            <a:r>
              <a:rPr b="1" spc="-41" dirty="0">
                <a:solidFill>
                  <a:srgbClr val="FFFFFF"/>
                </a:solidFill>
                <a:latin typeface="Book Antiqua"/>
                <a:cs typeface="Book Antiqua"/>
              </a:rPr>
              <a:t>f</a:t>
            </a:r>
            <a:r>
              <a:rPr b="1" spc="27" dirty="0">
                <a:solidFill>
                  <a:srgbClr val="FFFFFF"/>
                </a:solidFill>
                <a:latin typeface="Book Antiqua"/>
                <a:cs typeface="Book Antiqua"/>
              </a:rPr>
              <a:t>u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l	</a:t>
            </a:r>
            <a:r>
              <a:rPr b="1" spc="27" dirty="0">
                <a:solidFill>
                  <a:srgbClr val="FFFFFF"/>
                </a:solidFill>
                <a:latin typeface="Book Antiqua"/>
                <a:cs typeface="Book Antiqua"/>
              </a:rPr>
              <a:t>b</a:t>
            </a:r>
            <a:r>
              <a:rPr b="1" spc="-41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b="1" spc="27" dirty="0">
                <a:solidFill>
                  <a:srgbClr val="FFFFFF"/>
                </a:solidFill>
                <a:latin typeface="Book Antiqua"/>
                <a:cs typeface="Book Antiqua"/>
              </a:rPr>
              <a:t>n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d	</a:t>
            </a:r>
            <a:r>
              <a:rPr b="1" spc="34" dirty="0">
                <a:solidFill>
                  <a:srgbClr val="FFFFFF"/>
                </a:solidFill>
                <a:latin typeface="Book Antiqua"/>
                <a:cs typeface="Book Antiqua"/>
              </a:rPr>
              <a:t>b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etween	</a:t>
            </a:r>
            <a:r>
              <a:rPr b="1" spc="-41" dirty="0">
                <a:solidFill>
                  <a:srgbClr val="FFFFFF"/>
                </a:solidFill>
                <a:latin typeface="Book Antiqua"/>
                <a:cs typeface="Book Antiqua"/>
              </a:rPr>
              <a:t>f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b="1" spc="27" dirty="0">
                <a:solidFill>
                  <a:srgbClr val="FFFFFF"/>
                </a:solidFill>
                <a:latin typeface="Book Antiqua"/>
                <a:cs typeface="Book Antiqua"/>
              </a:rPr>
              <a:t>cu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lty</a:t>
            </a:r>
            <a:endParaRPr dirty="0">
              <a:latin typeface="Book Antiqua"/>
              <a:cs typeface="Book Antiqu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4579" y="3786723"/>
            <a:ext cx="6212776" cy="1133868"/>
          </a:xfrm>
          <a:prstGeom prst="rect">
            <a:avLst/>
          </a:prstGeom>
        </p:spPr>
        <p:txBody>
          <a:bodyPr vert="horz" wrap="square" lIns="0" tIns="14573" rIns="0" bIns="0" rtlCol="0">
            <a:spAutoFit/>
          </a:bodyPr>
          <a:lstStyle/>
          <a:p>
            <a:pPr marL="17145" marR="6858" algn="just">
              <a:lnSpc>
                <a:spcPct val="100800"/>
              </a:lnSpc>
              <a:spcBef>
                <a:spcPts val="115"/>
              </a:spcBef>
            </a:pPr>
            <a:r>
              <a:rPr b="1" spc="-14" dirty="0">
                <a:solidFill>
                  <a:srgbClr val="FFFFFF"/>
                </a:solidFill>
                <a:latin typeface="Book Antiqua"/>
                <a:cs typeface="Book Antiqua"/>
              </a:rPr>
              <a:t>members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with a </a:t>
            </a: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common </a:t>
            </a:r>
            <a:r>
              <a:rPr b="1" spc="-20" dirty="0">
                <a:solidFill>
                  <a:srgbClr val="FFFFFF"/>
                </a:solidFill>
                <a:latin typeface="Book Antiqua"/>
                <a:cs typeface="Book Antiqua"/>
              </a:rPr>
              <a:t>goal </a:t>
            </a:r>
            <a:r>
              <a:rPr b="1" spc="68" dirty="0">
                <a:solidFill>
                  <a:srgbClr val="FFFFFF"/>
                </a:solidFill>
                <a:latin typeface="Book Antiqua"/>
                <a:cs typeface="Book Antiqua"/>
              </a:rPr>
              <a:t>of 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betterment </a:t>
            </a:r>
            <a:r>
              <a:rPr b="1" spc="-2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department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and the  </a:t>
            </a: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college.</a:t>
            </a:r>
            <a:endParaRPr dirty="0">
              <a:latin typeface="Book Antiqua"/>
              <a:cs typeface="Book Antiqu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4545" y="4886652"/>
            <a:ext cx="6481810" cy="1787060"/>
          </a:xfrm>
          <a:prstGeom prst="rect">
            <a:avLst/>
          </a:prstGeom>
        </p:spPr>
        <p:txBody>
          <a:bodyPr vert="horz" wrap="square" lIns="0" tIns="108871" rIns="0" bIns="0" rtlCol="0">
            <a:spAutoFit/>
          </a:bodyPr>
          <a:lstStyle/>
          <a:p>
            <a:pPr marL="248603" indent="-231458" algn="just">
              <a:spcBef>
                <a:spcPts val="857"/>
              </a:spcBef>
              <a:buFont typeface="Arial"/>
              <a:buChar char="•"/>
              <a:tabLst>
                <a:tab pos="248603" algn="l"/>
              </a:tabLst>
            </a:pPr>
            <a:r>
              <a:rPr b="1" spc="14" dirty="0">
                <a:solidFill>
                  <a:srgbClr val="FFFFFF"/>
                </a:solidFill>
                <a:latin typeface="Book Antiqua"/>
                <a:cs typeface="Book Antiqua"/>
              </a:rPr>
              <a:t>Unbiased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feedback </a:t>
            </a:r>
            <a:r>
              <a:rPr b="1" spc="-34" dirty="0">
                <a:solidFill>
                  <a:srgbClr val="FFFFFF"/>
                </a:solidFill>
                <a:latin typeface="Book Antiqua"/>
                <a:cs typeface="Book Antiqua"/>
              </a:rPr>
              <a:t>from</a:t>
            </a:r>
            <a:r>
              <a:rPr b="1" spc="-8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spc="14" dirty="0">
                <a:solidFill>
                  <a:srgbClr val="FFFFFF"/>
                </a:solidFill>
                <a:latin typeface="Book Antiqua"/>
                <a:cs typeface="Book Antiqua"/>
              </a:rPr>
              <a:t>students</a:t>
            </a:r>
            <a:endParaRPr dirty="0">
              <a:latin typeface="Book Antiqua"/>
              <a:cs typeface="Book Antiqua"/>
            </a:endParaRPr>
          </a:p>
          <a:p>
            <a:pPr marL="248603" marR="6858" indent="-231458" algn="just">
              <a:lnSpc>
                <a:spcPct val="100800"/>
              </a:lnSpc>
              <a:spcBef>
                <a:spcPts val="709"/>
              </a:spcBef>
              <a:buFont typeface="Arial"/>
              <a:buChar char="•"/>
              <a:tabLst>
                <a:tab pos="248603" algn="l"/>
              </a:tabLst>
            </a:pP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Anonymous suggestion box </a:t>
            </a:r>
            <a:r>
              <a:rPr b="1" spc="-27" dirty="0">
                <a:solidFill>
                  <a:srgbClr val="FFFFFF"/>
                </a:solidFill>
                <a:latin typeface="Book Antiqua"/>
                <a:cs typeface="Book Antiqua"/>
              </a:rPr>
              <a:t>for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the  </a:t>
            </a:r>
            <a:r>
              <a:rPr b="1" spc="-14" dirty="0">
                <a:solidFill>
                  <a:srgbClr val="FFFFFF"/>
                </a:solidFill>
                <a:latin typeface="Book Antiqua"/>
                <a:cs typeface="Book Antiqua"/>
              </a:rPr>
              <a:t>improvement </a:t>
            </a:r>
            <a:r>
              <a:rPr b="1" spc="-2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departmental  activities</a:t>
            </a:r>
            <a:endParaRPr dirty="0">
              <a:latin typeface="Book Antiqua"/>
              <a:cs typeface="Book Antiqua"/>
            </a:endParaRPr>
          </a:p>
          <a:p>
            <a:pPr marL="248603" indent="-231458" algn="just">
              <a:spcBef>
                <a:spcPts val="844"/>
              </a:spcBef>
              <a:buFont typeface="Arial"/>
              <a:buChar char="•"/>
              <a:tabLst>
                <a:tab pos="248603" algn="l"/>
              </a:tabLst>
            </a:pP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Having strong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Alumni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in</a:t>
            </a:r>
            <a:r>
              <a:rPr b="1" spc="343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spc="-14" dirty="0">
                <a:solidFill>
                  <a:srgbClr val="FFFFFF"/>
                </a:solidFill>
                <a:latin typeface="Book Antiqua"/>
                <a:cs typeface="Book Antiqua"/>
              </a:rPr>
              <a:t>various</a:t>
            </a:r>
            <a:endParaRPr dirty="0">
              <a:latin typeface="Book Antiqua"/>
              <a:cs typeface="Book Antiqu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4579" y="6978789"/>
            <a:ext cx="6193773" cy="39421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7145">
              <a:spcBef>
                <a:spcPts val="135"/>
              </a:spcBef>
            </a:pP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fields </a:t>
            </a:r>
            <a:r>
              <a:rPr b="1" spc="-2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b="1" spc="-14" dirty="0">
                <a:solidFill>
                  <a:srgbClr val="FFFFFF"/>
                </a:solidFill>
                <a:latin typeface="Book Antiqua"/>
                <a:cs typeface="Book Antiqua"/>
              </a:rPr>
              <a:t>life, </a:t>
            </a:r>
            <a:r>
              <a:rPr b="1" spc="14" dirty="0">
                <a:solidFill>
                  <a:srgbClr val="FFFFFF"/>
                </a:solidFill>
                <a:latin typeface="Book Antiqua"/>
                <a:cs typeface="Book Antiqua"/>
              </a:rPr>
              <a:t>who </a:t>
            </a:r>
            <a:r>
              <a:rPr b="1" spc="-14" dirty="0">
                <a:solidFill>
                  <a:srgbClr val="FFFFFF"/>
                </a:solidFill>
                <a:latin typeface="Book Antiqua"/>
                <a:cs typeface="Book Antiqua"/>
              </a:rPr>
              <a:t>are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dedicated </a:t>
            </a:r>
            <a:r>
              <a:rPr b="1" spc="-101" dirty="0">
                <a:solidFill>
                  <a:srgbClr val="FFFFFF"/>
                </a:solidFill>
                <a:latin typeface="Book Antiqua"/>
                <a:cs typeface="Book Antiqua"/>
              </a:rPr>
              <a:t>in</a:t>
            </a:r>
            <a:endParaRPr dirty="0">
              <a:latin typeface="Book Antiqua"/>
              <a:cs typeface="Book Antiqu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4579" y="7329250"/>
            <a:ext cx="6208775" cy="75597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7145">
              <a:spcBef>
                <a:spcPts val="135"/>
              </a:spcBef>
            </a:pPr>
            <a:r>
              <a:rPr b="1" spc="14" dirty="0">
                <a:solidFill>
                  <a:srgbClr val="FFFFFF"/>
                </a:solidFill>
                <a:latin typeface="Book Antiqua"/>
                <a:cs typeface="Book Antiqua"/>
              </a:rPr>
              <a:t>assisting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present students </a:t>
            </a: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excel</a:t>
            </a:r>
            <a:r>
              <a:rPr b="1" spc="2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in</a:t>
            </a:r>
            <a:endParaRPr dirty="0">
              <a:latin typeface="Book Antiqua"/>
              <a:cs typeface="Book Antiqua"/>
            </a:endParaRPr>
          </a:p>
          <a:p>
            <a:pPr marL="17145">
              <a:spcBef>
                <a:spcPts val="27"/>
              </a:spcBef>
            </a:pP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their</a:t>
            </a:r>
            <a:r>
              <a:rPr b="1" spc="-47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lives</a:t>
            </a:r>
            <a:endParaRPr dirty="0">
              <a:latin typeface="Book Antiqua"/>
              <a:cs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1035" y="1299328"/>
            <a:ext cx="14019752" cy="7653601"/>
          </a:xfrm>
          <a:prstGeom prst="rect">
            <a:avLst/>
          </a:prstGeom>
        </p:spPr>
        <p:txBody>
          <a:bodyPr vert="horz" wrap="square" lIns="0" tIns="18002" rIns="0" bIns="0" rtlCol="0">
            <a:spAutoFit/>
          </a:bodyPr>
          <a:lstStyle/>
          <a:p>
            <a:pPr marL="562355" indent="-476631">
              <a:lnSpc>
                <a:spcPct val="150000"/>
              </a:lnSpc>
              <a:spcBef>
                <a:spcPts val="142"/>
              </a:spcBef>
              <a:buFont typeface="Arial"/>
              <a:buChar char="•"/>
              <a:tabLst>
                <a:tab pos="561499" algn="l"/>
                <a:tab pos="562355" algn="l"/>
              </a:tabLst>
            </a:pPr>
            <a:r>
              <a:rPr lang="en-US" sz="4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 </a:t>
            </a:r>
            <a:r>
              <a:rPr lang="hi-IN" sz="4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हिंदी </a:t>
            </a:r>
            <a:r>
              <a:rPr lang="hi-IN" sz="4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साहित्य के माध्यम से समाज को संवेदनशील बनाकर सशक्त भारत के निर्माण में अग्रणी भूमिका निभाते हुए  वैश्विक स्तर पर हिंदी भाषा को स्थापित </a:t>
            </a:r>
            <a:r>
              <a:rPr lang="hi-IN" sz="4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करना</a:t>
            </a:r>
            <a:r>
              <a:rPr lang="en-US" sz="4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”  </a:t>
            </a:r>
            <a:r>
              <a:rPr lang="hi-IN" sz="4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4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85724">
              <a:lnSpc>
                <a:spcPct val="150000"/>
              </a:lnSpc>
              <a:spcBef>
                <a:spcPts val="142"/>
              </a:spcBef>
              <a:tabLst>
                <a:tab pos="561499" algn="l"/>
                <a:tab pos="562355" algn="l"/>
              </a:tabLst>
            </a:pPr>
            <a:r>
              <a:rPr lang="en-US" sz="4300" dirty="0" smtClean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</a:t>
            </a:r>
            <a:r>
              <a:rPr lang="en-US" sz="4300" dirty="0" smtClean="0">
                <a:solidFill>
                  <a:schemeClr val="bg1"/>
                </a:solidFill>
                <a:latin typeface="Constantia" pitchFamily="18" charset="0"/>
                <a:ea typeface="Arial Unicode MS" pitchFamily="34" charset="-128"/>
                <a:cs typeface="Times New Roman" pitchFamily="18" charset="0"/>
              </a:rPr>
              <a:t>To establish the importance of </a:t>
            </a:r>
            <a:r>
              <a:rPr lang="en-US" sz="4300" dirty="0">
                <a:solidFill>
                  <a:schemeClr val="bg1"/>
                </a:solidFill>
                <a:latin typeface="Constantia" pitchFamily="18" charset="0"/>
                <a:ea typeface="Arial Unicode MS" pitchFamily="34" charset="-128"/>
                <a:cs typeface="Times New Roman" pitchFamily="18" charset="0"/>
              </a:rPr>
              <a:t>H</a:t>
            </a:r>
            <a:r>
              <a:rPr lang="en-US" sz="4300" dirty="0" smtClean="0">
                <a:solidFill>
                  <a:schemeClr val="bg1"/>
                </a:solidFill>
                <a:latin typeface="Constantia" pitchFamily="18" charset="0"/>
                <a:ea typeface="Arial Unicode MS" pitchFamily="34" charset="-128"/>
                <a:cs typeface="Times New Roman" pitchFamily="18" charset="0"/>
              </a:rPr>
              <a:t>indi language at the global level through the enriched Hindi literature and to sensitize the society towards the making of strong and powerful India.</a:t>
            </a:r>
          </a:p>
          <a:p>
            <a:pPr marL="85724">
              <a:spcBef>
                <a:spcPts val="142"/>
              </a:spcBef>
              <a:tabLst>
                <a:tab pos="561499" algn="l"/>
                <a:tab pos="562355" algn="l"/>
              </a:tabLst>
            </a:pPr>
            <a:r>
              <a:rPr lang="en-US" sz="4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sz="4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02" y="6333"/>
            <a:ext cx="14394297" cy="11001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03" y="1106470"/>
            <a:ext cx="14394799" cy="0"/>
          </a:xfrm>
          <a:custGeom>
            <a:avLst/>
            <a:gdLst/>
            <a:ahLst/>
            <a:cxnLst/>
            <a:rect l="l" t="t" r="r" b="b"/>
            <a:pathLst>
              <a:path w="9139555">
                <a:moveTo>
                  <a:pt x="0" y="0"/>
                </a:moveTo>
                <a:lnTo>
                  <a:pt x="9139236" y="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03" y="6333"/>
            <a:ext cx="14394799" cy="1100138"/>
          </a:xfrm>
          <a:custGeom>
            <a:avLst/>
            <a:gdLst/>
            <a:ahLst/>
            <a:cxnLst/>
            <a:rect l="l" t="t" r="r" b="b"/>
            <a:pathLst>
              <a:path w="9139555" h="838200">
                <a:moveTo>
                  <a:pt x="9139236" y="0"/>
                </a:moveTo>
                <a:lnTo>
                  <a:pt x="0" y="0"/>
                </a:lnTo>
                <a:lnTo>
                  <a:pt x="0" y="83820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55745" y="349960"/>
            <a:ext cx="2437705" cy="531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502" y="6334"/>
            <a:ext cx="14394297" cy="10626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03" y="1068966"/>
            <a:ext cx="14394799" cy="0"/>
          </a:xfrm>
          <a:custGeom>
            <a:avLst/>
            <a:gdLst/>
            <a:ahLst/>
            <a:cxnLst/>
            <a:rect l="l" t="t" r="r" b="b"/>
            <a:pathLst>
              <a:path w="9139555">
                <a:moveTo>
                  <a:pt x="0" y="0"/>
                </a:moveTo>
                <a:lnTo>
                  <a:pt x="9139236" y="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03" y="6334"/>
            <a:ext cx="14394799" cy="1062633"/>
          </a:xfrm>
          <a:custGeom>
            <a:avLst/>
            <a:gdLst/>
            <a:ahLst/>
            <a:cxnLst/>
            <a:rect l="l" t="t" r="r" b="b"/>
            <a:pathLst>
              <a:path w="9139555" h="809625">
                <a:moveTo>
                  <a:pt x="9139236" y="0"/>
                </a:moveTo>
                <a:lnTo>
                  <a:pt x="0" y="0"/>
                </a:lnTo>
                <a:lnTo>
                  <a:pt x="0" y="809625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55669" y="137434"/>
            <a:ext cx="3608051" cy="5438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92962" y="1307664"/>
            <a:ext cx="6121765" cy="4401461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647224" marR="6858" indent="-630935">
              <a:lnSpc>
                <a:spcPct val="100200"/>
              </a:lnSpc>
              <a:spcBef>
                <a:spcPts val="162"/>
              </a:spcBef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sz="43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Ikkfjokfjd lg;ksx </a:t>
            </a:r>
            <a:r>
              <a:rPr sz="4300" spc="5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ds  </a:t>
            </a:r>
            <a:r>
              <a:rPr sz="43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vkHkko </a:t>
            </a:r>
            <a:r>
              <a:rPr sz="43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esa  </a:t>
            </a:r>
            <a:r>
              <a:rPr sz="43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Nk=&amp;Nk=kvksa </a:t>
            </a:r>
            <a:r>
              <a:rPr sz="4300" spc="41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dks  </a:t>
            </a:r>
            <a:r>
              <a:rPr sz="43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mPp </a:t>
            </a:r>
            <a:r>
              <a:rPr sz="4300" spc="68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f’k{kk </a:t>
            </a:r>
            <a:r>
              <a:rPr sz="43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ls  </a:t>
            </a:r>
            <a:r>
              <a:rPr sz="43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tqM+us </a:t>
            </a:r>
            <a:r>
              <a:rPr sz="43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esa</a:t>
            </a:r>
            <a:r>
              <a:rPr sz="4300" spc="-28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4300" spc="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dfBukbZ</a:t>
            </a:r>
            <a:endParaRPr sz="4300" dirty="0">
              <a:latin typeface="Kruti Dev 010" pitchFamily="2" charset="0"/>
              <a:cs typeface="Calibri"/>
            </a:endParaRPr>
          </a:p>
          <a:p>
            <a:pPr marL="647224" marR="144018" indent="-630935">
              <a:lnSpc>
                <a:spcPct val="100200"/>
              </a:lnSpc>
              <a:spcBef>
                <a:spcPts val="3220"/>
              </a:spcBef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sz="43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vkfFkZd </a:t>
            </a:r>
            <a:r>
              <a:rPr sz="43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raxh </a:t>
            </a:r>
            <a:r>
              <a:rPr sz="4300" spc="-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&gt;sy</a:t>
            </a:r>
            <a:r>
              <a:rPr sz="4300" spc="-472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4300" spc="-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jgh  </a:t>
            </a:r>
            <a:r>
              <a:rPr sz="43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dkedkth  </a:t>
            </a:r>
            <a:r>
              <a:rPr sz="43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Nk=&amp;Nk=kvksa </a:t>
            </a:r>
            <a:r>
              <a:rPr sz="4300" spc="5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dk  </a:t>
            </a:r>
            <a:r>
              <a:rPr sz="43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i&lt;+kbZ ij </a:t>
            </a:r>
            <a:r>
              <a:rPr sz="43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dsfUær u  gks</a:t>
            </a:r>
            <a:r>
              <a:rPr sz="4300" spc="-15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43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ikuk</a:t>
            </a:r>
            <a:endParaRPr sz="4300" dirty="0">
              <a:latin typeface="Kruti Dev 010" pitchFamily="2" charset="0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 rot="10800000" flipV="1">
            <a:off x="7692964" y="7048512"/>
            <a:ext cx="5611299" cy="853503"/>
          </a:xfrm>
          <a:prstGeom prst="rect">
            <a:avLst/>
          </a:prstGeom>
        </p:spPr>
        <p:txBody>
          <a:bodyPr vert="horz" wrap="square" lIns="0" tIns="22289" rIns="0" bIns="0" rtlCol="0">
            <a:spAutoFit/>
          </a:bodyPr>
          <a:lstStyle/>
          <a:p>
            <a:pPr marL="647224" indent="-630935">
              <a:spcBef>
                <a:spcPts val="176"/>
              </a:spcBef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lang="hi-IN" sz="2700" spc="14" dirty="0">
                <a:solidFill>
                  <a:schemeClr val="bg1"/>
                </a:solidFill>
                <a:latin typeface="Kruti Dev 010" pitchFamily="2" charset="0"/>
                <a:cs typeface="Calibri"/>
              </a:rPr>
              <a:t>छात्राओं का बीच में पढाई छोड़ना महत्वपूर्ण कारण-विवाह</a:t>
            </a:r>
            <a:endParaRPr sz="4300" dirty="0">
              <a:solidFill>
                <a:schemeClr val="bg1"/>
              </a:solidFill>
              <a:latin typeface="Kruti Dev 010" pitchFamily="2" charset="0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5091" y="1320582"/>
            <a:ext cx="6335792" cy="68294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48603" marR="185166" indent="-231458">
              <a:spcBef>
                <a:spcPts val="135"/>
              </a:spcBef>
              <a:buFont typeface="Arial"/>
              <a:buChar char="•"/>
              <a:tabLst>
                <a:tab pos="248603" algn="l"/>
              </a:tabLst>
            </a:pPr>
            <a:r>
              <a:rPr sz="3200" b="1" spc="27" dirty="0">
                <a:solidFill>
                  <a:srgbClr val="FFFFFF"/>
                </a:solidFill>
                <a:latin typeface="Book Antiqua"/>
                <a:cs typeface="Book Antiqua"/>
              </a:rPr>
              <a:t>Students </a:t>
            </a:r>
            <a:r>
              <a:rPr sz="3200" b="1" spc="-20" dirty="0">
                <a:solidFill>
                  <a:srgbClr val="FFFFFF"/>
                </a:solidFill>
                <a:latin typeface="Book Antiqua"/>
                <a:cs typeface="Book Antiqua"/>
              </a:rPr>
              <a:t>from </a:t>
            </a: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weaker  sections of </a:t>
            </a:r>
            <a:r>
              <a:rPr sz="3200" b="1" spc="2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society</a:t>
            </a:r>
            <a:r>
              <a:rPr sz="3200" b="1" spc="-309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lack  </a:t>
            </a:r>
            <a:r>
              <a:rPr sz="3200" b="1" spc="-7" dirty="0">
                <a:solidFill>
                  <a:srgbClr val="FFFFFF"/>
                </a:solidFill>
                <a:latin typeface="Book Antiqua"/>
                <a:cs typeface="Book Antiqua"/>
              </a:rPr>
              <a:t>family </a:t>
            </a: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support towards  </a:t>
            </a: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education and</a:t>
            </a:r>
            <a:r>
              <a:rPr sz="3200" b="1" spc="-2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learning</a:t>
            </a:r>
            <a:endParaRPr sz="3200" dirty="0">
              <a:latin typeface="Book Antiqua"/>
              <a:cs typeface="Book Antiqua"/>
            </a:endParaRPr>
          </a:p>
          <a:p>
            <a:pPr marL="248603" marR="6858" indent="-231458">
              <a:lnSpc>
                <a:spcPct val="100099"/>
              </a:lnSpc>
              <a:spcBef>
                <a:spcPts val="1586"/>
              </a:spcBef>
              <a:buFont typeface="Arial"/>
              <a:buChar char="•"/>
              <a:tabLst>
                <a:tab pos="248603" algn="l"/>
              </a:tabLst>
            </a:pPr>
            <a:r>
              <a:rPr sz="3200" b="1" spc="27" dirty="0">
                <a:solidFill>
                  <a:srgbClr val="FFFFFF"/>
                </a:solidFill>
                <a:latin typeface="Book Antiqua"/>
                <a:cs typeface="Book Antiqua"/>
              </a:rPr>
              <a:t>Students </a:t>
            </a:r>
            <a:r>
              <a:rPr sz="3200" b="1" spc="-20" dirty="0">
                <a:solidFill>
                  <a:srgbClr val="FFFFFF"/>
                </a:solidFill>
                <a:latin typeface="Book Antiqua"/>
                <a:cs typeface="Book Antiqua"/>
              </a:rPr>
              <a:t>from  </a:t>
            </a: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economically </a:t>
            </a: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weaker  </a:t>
            </a:r>
            <a:r>
              <a:rPr sz="3200" b="1" spc="-7" dirty="0">
                <a:solidFill>
                  <a:srgbClr val="FFFFFF"/>
                </a:solidFill>
                <a:latin typeface="Book Antiqua"/>
                <a:cs typeface="Book Antiqua"/>
              </a:rPr>
              <a:t>families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work </a:t>
            </a:r>
            <a:r>
              <a:rPr sz="3200" b="1" spc="-7" dirty="0">
                <a:solidFill>
                  <a:srgbClr val="FFFFFF"/>
                </a:solidFill>
                <a:latin typeface="Book Antiqua"/>
                <a:cs typeface="Book Antiqua"/>
              </a:rPr>
              <a:t>part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time</a:t>
            </a:r>
            <a:r>
              <a:rPr sz="3200" b="1" spc="-74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spc="-14" dirty="0">
                <a:solidFill>
                  <a:srgbClr val="FFFFFF"/>
                </a:solidFill>
                <a:latin typeface="Book Antiqua"/>
                <a:cs typeface="Book Antiqua"/>
              </a:rPr>
              <a:t>Job  </a:t>
            </a: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to which they </a:t>
            </a: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find </a:t>
            </a: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it 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difficult </a:t>
            </a: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solely </a:t>
            </a:r>
            <a:r>
              <a:rPr sz="3200" b="1" spc="-7" dirty="0">
                <a:solidFill>
                  <a:srgbClr val="FFFFFF"/>
                </a:solidFill>
                <a:latin typeface="Book Antiqua"/>
                <a:cs typeface="Book Antiqua"/>
              </a:rPr>
              <a:t>focus </a:t>
            </a: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on  </a:t>
            </a:r>
            <a:r>
              <a:rPr sz="3200" b="1" spc="14" dirty="0" smtClean="0">
                <a:solidFill>
                  <a:srgbClr val="FFFFFF"/>
                </a:solidFill>
                <a:latin typeface="Book Antiqua"/>
                <a:cs typeface="Book Antiqua"/>
              </a:rPr>
              <a:t>education</a:t>
            </a:r>
            <a:endParaRPr lang="en-US" sz="3200" b="1" spc="14" dirty="0" smtClean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marL="248603" marR="6858" indent="-231458">
              <a:lnSpc>
                <a:spcPct val="100099"/>
              </a:lnSpc>
              <a:spcBef>
                <a:spcPts val="1586"/>
              </a:spcBef>
              <a:buFont typeface="Arial"/>
              <a:buChar char="•"/>
              <a:tabLst>
                <a:tab pos="248603" algn="l"/>
              </a:tabLst>
            </a:pPr>
            <a:r>
              <a:rPr lang="en-US" sz="3200" b="1" spc="14" dirty="0" smtClean="0">
                <a:solidFill>
                  <a:srgbClr val="FFFFFF"/>
                </a:solidFill>
                <a:latin typeface="Book Antiqua"/>
                <a:cs typeface="Book Antiqua"/>
              </a:rPr>
              <a:t>Marriage in the main Couse for female students as they quite their studies in the middle of the session. </a:t>
            </a:r>
            <a:endParaRPr sz="3200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02" y="6333"/>
            <a:ext cx="14394297" cy="11001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03" y="1106470"/>
            <a:ext cx="14394799" cy="0"/>
          </a:xfrm>
          <a:custGeom>
            <a:avLst/>
            <a:gdLst/>
            <a:ahLst/>
            <a:cxnLst/>
            <a:rect l="l" t="t" r="r" b="b"/>
            <a:pathLst>
              <a:path w="9139555">
                <a:moveTo>
                  <a:pt x="0" y="0"/>
                </a:moveTo>
                <a:lnTo>
                  <a:pt x="9139236" y="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03" y="6333"/>
            <a:ext cx="14394799" cy="1100138"/>
          </a:xfrm>
          <a:custGeom>
            <a:avLst/>
            <a:gdLst/>
            <a:ahLst/>
            <a:cxnLst/>
            <a:rect l="l" t="t" r="r" b="b"/>
            <a:pathLst>
              <a:path w="9139555" h="838200">
                <a:moveTo>
                  <a:pt x="9139236" y="0"/>
                </a:moveTo>
                <a:lnTo>
                  <a:pt x="0" y="0"/>
                </a:lnTo>
                <a:lnTo>
                  <a:pt x="0" y="83820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20615" y="149934"/>
            <a:ext cx="4538167" cy="6813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943727" y="1402257"/>
            <a:ext cx="6886259" cy="6351162"/>
          </a:xfrm>
          <a:prstGeom prst="rect">
            <a:avLst/>
          </a:prstGeom>
        </p:spPr>
        <p:txBody>
          <a:bodyPr vert="horz" wrap="square" lIns="0" tIns="121730" rIns="0" bIns="0" rtlCol="0">
            <a:spAutoFit/>
          </a:bodyPr>
          <a:lstStyle/>
          <a:p>
            <a:pPr marL="634365" indent="-618076">
              <a:spcBef>
                <a:spcPts val="959"/>
              </a:spcBef>
              <a:buFont typeface="Arial"/>
              <a:buChar char="•"/>
              <a:tabLst>
                <a:tab pos="634365" algn="l"/>
                <a:tab pos="635221" algn="l"/>
              </a:tabLst>
            </a:pPr>
            <a:r>
              <a:rPr sz="27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Lojkstxkj ds </a:t>
            </a:r>
            <a:r>
              <a:rPr sz="2700" spc="-115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fy, </a:t>
            </a:r>
            <a:r>
              <a:rPr sz="2700" spc="7" dirty="0" err="1">
                <a:solidFill>
                  <a:srgbClr val="FFFFFF"/>
                </a:solidFill>
                <a:latin typeface="Kruti Dev 010" pitchFamily="2" charset="0"/>
                <a:cs typeface="Calibri"/>
              </a:rPr>
              <a:t>çsfjr</a:t>
            </a:r>
            <a:r>
              <a:rPr sz="2700" spc="-4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2700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djuk</a:t>
            </a:r>
            <a:endParaRPr sz="2700" dirty="0">
              <a:latin typeface="Kruti Dev 010" pitchFamily="2" charset="0"/>
              <a:cs typeface="Calibri"/>
            </a:endParaRPr>
          </a:p>
          <a:p>
            <a:pPr marL="634365" indent="-618076">
              <a:spcBef>
                <a:spcPts val="817"/>
              </a:spcBef>
              <a:buFont typeface="Arial"/>
              <a:buChar char="•"/>
              <a:tabLst>
                <a:tab pos="634365" algn="l"/>
                <a:tab pos="635221" algn="l"/>
              </a:tabLst>
            </a:pPr>
            <a:r>
              <a:rPr sz="2700" spc="-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iqLrd </a:t>
            </a:r>
            <a:r>
              <a:rPr sz="2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iBu ds </a:t>
            </a:r>
            <a:r>
              <a:rPr sz="2700" spc="-115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fy, </a:t>
            </a:r>
            <a:r>
              <a:rPr sz="27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çsfjr</a:t>
            </a:r>
            <a:r>
              <a:rPr sz="2700" spc="68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djuk</a:t>
            </a:r>
            <a:endParaRPr sz="2700" dirty="0">
              <a:latin typeface="Kruti Dev 010" pitchFamily="2" charset="0"/>
              <a:cs typeface="Calibri"/>
            </a:endParaRPr>
          </a:p>
          <a:p>
            <a:pPr marL="634365" marR="540925" indent="-618076">
              <a:spcBef>
                <a:spcPts val="817"/>
              </a:spcBef>
              <a:buFont typeface="Arial"/>
              <a:buChar char="•"/>
              <a:tabLst>
                <a:tab pos="634365" algn="l"/>
                <a:tab pos="635221" algn="l"/>
              </a:tabLst>
            </a:pPr>
            <a:endParaRPr lang="en-US" sz="2700" spc="-20" dirty="0" smtClean="0">
              <a:solidFill>
                <a:srgbClr val="FFFFFF"/>
              </a:solidFill>
              <a:latin typeface="Kruti Dev 010" pitchFamily="2" charset="0"/>
              <a:cs typeface="Calibri"/>
            </a:endParaRPr>
          </a:p>
          <a:p>
            <a:pPr marL="634365" marR="540925" indent="-618076">
              <a:spcBef>
                <a:spcPts val="817"/>
              </a:spcBef>
              <a:buFont typeface="Arial"/>
              <a:buChar char="•"/>
              <a:tabLst>
                <a:tab pos="634365" algn="l"/>
                <a:tab pos="635221" algn="l"/>
              </a:tabLst>
            </a:pPr>
            <a:r>
              <a:rPr sz="2700" spc="-20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fofHkUu</a:t>
            </a:r>
            <a:r>
              <a:rPr sz="2700" spc="-20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chekfj;ksa</a:t>
            </a:r>
            <a:r>
              <a:rPr sz="2700" spc="-182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27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ds  </a:t>
            </a:r>
            <a:r>
              <a:rPr sz="2700" spc="-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laca/k </a:t>
            </a:r>
            <a:r>
              <a:rPr sz="27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esa  </a:t>
            </a:r>
            <a:r>
              <a:rPr sz="27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Nk=&amp;Nk=kvksa </a:t>
            </a:r>
            <a:r>
              <a:rPr sz="27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dks  </a:t>
            </a:r>
            <a:r>
              <a:rPr sz="2700" spc="-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tkudkjh</a:t>
            </a:r>
            <a:r>
              <a:rPr sz="2700" spc="88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nsuk</a:t>
            </a:r>
            <a:endParaRPr sz="2700" dirty="0">
              <a:latin typeface="Kruti Dev 010" pitchFamily="2" charset="0"/>
              <a:cs typeface="Calibri"/>
            </a:endParaRPr>
          </a:p>
          <a:p>
            <a:pPr marL="634365" marR="302608" indent="-618076">
              <a:spcBef>
                <a:spcPts val="837"/>
              </a:spcBef>
              <a:buFont typeface="Arial"/>
              <a:buChar char="•"/>
              <a:tabLst>
                <a:tab pos="634365" algn="l"/>
                <a:tab pos="635221" algn="l"/>
              </a:tabLst>
            </a:pPr>
            <a:endParaRPr lang="en-US" sz="2700" spc="-20" dirty="0" smtClean="0">
              <a:solidFill>
                <a:srgbClr val="FFFFFF"/>
              </a:solidFill>
              <a:latin typeface="Kruti Dev 010" pitchFamily="2" charset="0"/>
              <a:cs typeface="Calibri"/>
            </a:endParaRPr>
          </a:p>
          <a:p>
            <a:pPr marL="634365" marR="302608" indent="-618076">
              <a:spcBef>
                <a:spcPts val="837"/>
              </a:spcBef>
              <a:buFont typeface="Arial"/>
              <a:buChar char="•"/>
              <a:tabLst>
                <a:tab pos="634365" algn="l"/>
                <a:tab pos="635221" algn="l"/>
              </a:tabLst>
            </a:pPr>
            <a:r>
              <a:rPr sz="2700" spc="-20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fofHkUu</a:t>
            </a:r>
            <a:r>
              <a:rPr sz="2700" spc="-20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2700" spc="-3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oxZ] </a:t>
            </a:r>
            <a:r>
              <a:rPr sz="27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leqnk;]  </a:t>
            </a:r>
            <a:r>
              <a:rPr sz="2700" spc="-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tkfr </a:t>
            </a:r>
            <a:r>
              <a:rPr sz="27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ls </a:t>
            </a:r>
            <a:r>
              <a:rPr sz="2700" spc="-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lacaf/kr  </a:t>
            </a:r>
            <a:r>
              <a:rPr sz="27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Nk=&amp;Nk=vksa ds </a:t>
            </a:r>
            <a:r>
              <a:rPr sz="2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chp  </a:t>
            </a:r>
            <a:r>
              <a:rPr sz="2700" spc="-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ln~Hkkouk </a:t>
            </a:r>
            <a:r>
              <a:rPr sz="2700" spc="7" dirty="0" err="1">
                <a:solidFill>
                  <a:srgbClr val="FFFFFF"/>
                </a:solidFill>
                <a:latin typeface="Kruti Dev 010" pitchFamily="2" charset="0"/>
                <a:cs typeface="Calibri"/>
              </a:rPr>
              <a:t>mRiUu</a:t>
            </a:r>
            <a:r>
              <a:rPr sz="2700" spc="-81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2700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djuk</a:t>
            </a:r>
            <a:endParaRPr lang="en-US" sz="2700" dirty="0" smtClean="0">
              <a:solidFill>
                <a:srgbClr val="FFFFFF"/>
              </a:solidFill>
              <a:latin typeface="Kruti Dev 010" pitchFamily="2" charset="0"/>
              <a:cs typeface="Calibri"/>
            </a:endParaRPr>
          </a:p>
          <a:p>
            <a:pPr marL="634365" marR="302608" indent="-618076">
              <a:spcBef>
                <a:spcPts val="837"/>
              </a:spcBef>
              <a:buFont typeface="Arial"/>
              <a:buChar char="•"/>
              <a:tabLst>
                <a:tab pos="634365" algn="l"/>
                <a:tab pos="635221" algn="l"/>
              </a:tabLst>
            </a:pPr>
            <a:r>
              <a:rPr lang="hi-IN" sz="2200" dirty="0">
                <a:solidFill>
                  <a:schemeClr val="bg1"/>
                </a:solidFill>
                <a:latin typeface="Kruti Dev 010" pitchFamily="2" charset="0"/>
                <a:cs typeface="Calibri"/>
              </a:rPr>
              <a:t>महाविद्यालय में अध्ययनरत विद्यार्थियों के बीच बंधुत्व भाव उतपन्न करना जिससे की वे एक- दूसरे की उन्नति में सहायक बने</a:t>
            </a:r>
            <a:endParaRPr sz="2200" dirty="0">
              <a:solidFill>
                <a:schemeClr val="bg1"/>
              </a:solidFill>
              <a:latin typeface="Kruti Dev 010" pitchFamily="2" charset="0"/>
              <a:cs typeface="Calibri"/>
            </a:endParaRPr>
          </a:p>
          <a:p>
            <a:pPr marL="16289" marR="471488">
              <a:lnSpc>
                <a:spcPct val="101200"/>
              </a:lnSpc>
              <a:spcBef>
                <a:spcPts val="783"/>
              </a:spcBef>
              <a:tabLst>
                <a:tab pos="634365" algn="l"/>
                <a:tab pos="635221" algn="l"/>
              </a:tabLst>
            </a:pPr>
            <a:endParaRPr lang="en-US" dirty="0">
              <a:solidFill>
                <a:schemeClr val="bg1"/>
              </a:solidFill>
              <a:latin typeface="Kruti Dev 010" pitchFamily="2" charset="0"/>
              <a:cs typeface="Calibri"/>
            </a:endParaRPr>
          </a:p>
          <a:p>
            <a:pPr marL="634365" marR="471488" indent="-618076">
              <a:lnSpc>
                <a:spcPct val="101200"/>
              </a:lnSpc>
              <a:spcBef>
                <a:spcPts val="783"/>
              </a:spcBef>
              <a:buFont typeface="Arial"/>
              <a:buChar char="•"/>
              <a:tabLst>
                <a:tab pos="634365" algn="l"/>
                <a:tab pos="635221" algn="l"/>
              </a:tabLst>
            </a:pPr>
            <a:r>
              <a:rPr lang="hi-IN" dirty="0" smtClean="0">
                <a:solidFill>
                  <a:schemeClr val="bg1"/>
                </a:solidFill>
                <a:latin typeface="Kruti Dev 010" pitchFamily="2" charset="0"/>
                <a:cs typeface="Calibri"/>
              </a:rPr>
              <a:t>विद्यार्थियों </a:t>
            </a:r>
            <a:r>
              <a:rPr lang="hi-IN" dirty="0">
                <a:solidFill>
                  <a:schemeClr val="bg1"/>
                </a:solidFill>
                <a:latin typeface="Kruti Dev 010" pitchFamily="2" charset="0"/>
                <a:cs typeface="Calibri"/>
              </a:rPr>
              <a:t>को अपने अधिकार और कर्तव्य के बारे में सम्पूर्ण जानकारी प्रदान करना</a:t>
            </a:r>
            <a:endParaRPr dirty="0">
              <a:solidFill>
                <a:schemeClr val="bg1"/>
              </a:solidFill>
              <a:latin typeface="Kruti Dev 010" pitchFamily="2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4080" y="1402258"/>
            <a:ext cx="5964745" cy="6595460"/>
          </a:xfrm>
          <a:prstGeom prst="rect">
            <a:avLst/>
          </a:prstGeom>
        </p:spPr>
        <p:txBody>
          <a:bodyPr vert="horz" wrap="square" lIns="0" tIns="12002" rIns="0" bIns="0" rtlCol="0">
            <a:spAutoFit/>
          </a:bodyPr>
          <a:lstStyle/>
          <a:p>
            <a:pPr marL="248603" marR="413195" indent="-232315">
              <a:lnSpc>
                <a:spcPct val="101299"/>
              </a:lnSpc>
              <a:spcBef>
                <a:spcPts val="95"/>
              </a:spcBef>
              <a:buFont typeface="Arial"/>
              <a:buChar char="•"/>
              <a:tabLst>
                <a:tab pos="249460" algn="l"/>
              </a:tabLst>
            </a:pPr>
            <a:r>
              <a:rPr b="1" spc="-20" dirty="0">
                <a:solidFill>
                  <a:srgbClr val="FFFFFF"/>
                </a:solidFill>
                <a:latin typeface="Book Antiqua"/>
                <a:cs typeface="Book Antiqua"/>
              </a:rPr>
              <a:t>Inspiring </a:t>
            </a:r>
            <a:r>
              <a:rPr b="1" spc="-27" dirty="0">
                <a:solidFill>
                  <a:srgbClr val="FFFFFF"/>
                </a:solidFill>
                <a:latin typeface="Book Antiqua"/>
                <a:cs typeface="Book Antiqua"/>
              </a:rPr>
              <a:t>students </a:t>
            </a: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towards  </a:t>
            </a:r>
            <a:r>
              <a:rPr b="1" spc="-14" dirty="0">
                <a:solidFill>
                  <a:srgbClr val="FFFFFF"/>
                </a:solidFill>
                <a:latin typeface="Book Antiqua"/>
                <a:cs typeface="Book Antiqua"/>
              </a:rPr>
              <a:t>entrepreneurial</a:t>
            </a:r>
            <a:r>
              <a:rPr b="1" spc="4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ventures</a:t>
            </a:r>
            <a:endParaRPr dirty="0">
              <a:latin typeface="Book Antiqua"/>
              <a:cs typeface="Book Antiqua"/>
            </a:endParaRPr>
          </a:p>
          <a:p>
            <a:pPr marL="248603" marR="567500" indent="-232315">
              <a:lnSpc>
                <a:spcPct val="101299"/>
              </a:lnSpc>
              <a:spcBef>
                <a:spcPts val="709"/>
              </a:spcBef>
              <a:buFont typeface="Arial"/>
              <a:buChar char="•"/>
              <a:tabLst>
                <a:tab pos="249460" algn="l"/>
              </a:tabLst>
            </a:pPr>
            <a:r>
              <a:rPr b="1" spc="-27" dirty="0">
                <a:solidFill>
                  <a:srgbClr val="FFFFFF"/>
                </a:solidFill>
                <a:latin typeface="Book Antiqua"/>
                <a:cs typeface="Book Antiqua"/>
              </a:rPr>
              <a:t>Enthusing </a:t>
            </a:r>
            <a:r>
              <a:rPr b="1" spc="-14" dirty="0">
                <a:solidFill>
                  <a:srgbClr val="FFFFFF"/>
                </a:solidFill>
                <a:latin typeface="Book Antiqua"/>
                <a:cs typeface="Book Antiqua"/>
              </a:rPr>
              <a:t>them </a:t>
            </a: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towards  </a:t>
            </a:r>
            <a:r>
              <a:rPr b="1" spc="-34" dirty="0">
                <a:solidFill>
                  <a:srgbClr val="FFFFFF"/>
                </a:solidFill>
                <a:latin typeface="Book Antiqua"/>
                <a:cs typeface="Book Antiqua"/>
              </a:rPr>
              <a:t>inculcating </a:t>
            </a:r>
            <a:r>
              <a:rPr b="1" spc="-14" dirty="0">
                <a:solidFill>
                  <a:srgbClr val="FFFFFF"/>
                </a:solidFill>
                <a:latin typeface="Book Antiqua"/>
                <a:cs typeface="Book Antiqua"/>
              </a:rPr>
              <a:t>reading</a:t>
            </a:r>
            <a:r>
              <a:rPr b="1" spc="-398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spc="-20" dirty="0">
                <a:solidFill>
                  <a:srgbClr val="FFFFFF"/>
                </a:solidFill>
                <a:latin typeface="Book Antiqua"/>
                <a:cs typeface="Book Antiqua"/>
              </a:rPr>
              <a:t>habits</a:t>
            </a:r>
            <a:endParaRPr dirty="0">
              <a:latin typeface="Book Antiqua"/>
              <a:cs typeface="Book Antiqua"/>
            </a:endParaRPr>
          </a:p>
          <a:p>
            <a:pPr marL="248603" marR="6858" indent="-232315">
              <a:lnSpc>
                <a:spcPts val="3348"/>
              </a:lnSpc>
              <a:spcBef>
                <a:spcPts val="1013"/>
              </a:spcBef>
              <a:buFont typeface="Arial"/>
              <a:buChar char="•"/>
              <a:tabLst>
                <a:tab pos="249460" algn="l"/>
              </a:tabLst>
            </a:pPr>
            <a:r>
              <a:rPr b="1" spc="-20" dirty="0">
                <a:solidFill>
                  <a:srgbClr val="FFFFFF"/>
                </a:solidFill>
                <a:latin typeface="Book Antiqua"/>
                <a:cs typeface="Book Antiqua"/>
              </a:rPr>
              <a:t>Creating </a:t>
            </a:r>
            <a:r>
              <a:rPr b="1" spc="-14" dirty="0">
                <a:solidFill>
                  <a:srgbClr val="FFFFFF"/>
                </a:solidFill>
                <a:latin typeface="Book Antiqua"/>
                <a:cs typeface="Book Antiqua"/>
              </a:rPr>
              <a:t>awareness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about </a:t>
            </a:r>
            <a:r>
              <a:rPr b="1" spc="-20" dirty="0">
                <a:solidFill>
                  <a:srgbClr val="FFFFFF"/>
                </a:solidFill>
                <a:latin typeface="Book Antiqua"/>
                <a:cs typeface="Book Antiqua"/>
              </a:rPr>
              <a:t>the  </a:t>
            </a:r>
            <a:r>
              <a:rPr b="1" spc="-27" dirty="0">
                <a:solidFill>
                  <a:srgbClr val="FFFFFF"/>
                </a:solidFill>
                <a:latin typeface="Book Antiqua"/>
                <a:cs typeface="Book Antiqua"/>
              </a:rPr>
              <a:t>less </a:t>
            </a:r>
            <a:r>
              <a:rPr b="1" spc="-34" dirty="0">
                <a:solidFill>
                  <a:srgbClr val="FFFFFF"/>
                </a:solidFill>
                <a:latin typeface="Book Antiqua"/>
                <a:cs typeface="Book Antiqua"/>
              </a:rPr>
              <a:t>discussed</a:t>
            </a:r>
            <a:r>
              <a:rPr b="1" spc="35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spc="-27" dirty="0">
                <a:solidFill>
                  <a:srgbClr val="FFFFFF"/>
                </a:solidFill>
                <a:latin typeface="Book Antiqua"/>
                <a:cs typeface="Book Antiqua"/>
              </a:rPr>
              <a:t>diseases.</a:t>
            </a:r>
            <a:endParaRPr dirty="0">
              <a:latin typeface="Book Antiqua"/>
              <a:cs typeface="Book Antiqua"/>
            </a:endParaRPr>
          </a:p>
          <a:p>
            <a:pPr marL="248603" marR="1237012" indent="-232315">
              <a:lnSpc>
                <a:spcPct val="99800"/>
              </a:lnSpc>
              <a:spcBef>
                <a:spcPts val="763"/>
              </a:spcBef>
              <a:buFont typeface="Arial"/>
              <a:buChar char="•"/>
              <a:tabLst>
                <a:tab pos="249460" algn="l"/>
              </a:tabLst>
            </a:pPr>
            <a:r>
              <a:rPr b="1" spc="-20" dirty="0">
                <a:solidFill>
                  <a:srgbClr val="FFFFFF"/>
                </a:solidFill>
                <a:latin typeface="Book Antiqua"/>
                <a:cs typeface="Book Antiqua"/>
              </a:rPr>
              <a:t>Creating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b="1" spc="-27" dirty="0">
                <a:solidFill>
                  <a:srgbClr val="FFFFFF"/>
                </a:solidFill>
                <a:latin typeface="Book Antiqua"/>
                <a:cs typeface="Book Antiqua"/>
              </a:rPr>
              <a:t>secular  </a:t>
            </a: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environment</a:t>
            </a:r>
            <a:r>
              <a:rPr b="1" spc="-88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amongst  </a:t>
            </a:r>
            <a:r>
              <a:rPr b="1" spc="-27" dirty="0">
                <a:solidFill>
                  <a:srgbClr val="FFFFFF"/>
                </a:solidFill>
                <a:latin typeface="Book Antiqua"/>
                <a:cs typeface="Book Antiqua"/>
              </a:rPr>
              <a:t>students </a:t>
            </a:r>
            <a:r>
              <a:rPr b="1" spc="7" dirty="0">
                <a:solidFill>
                  <a:srgbClr val="FFFFFF"/>
                </a:solidFill>
                <a:latin typeface="Book Antiqua"/>
                <a:cs typeface="Book Antiqua"/>
              </a:rPr>
              <a:t>from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various  </a:t>
            </a: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religious and </a:t>
            </a:r>
            <a:r>
              <a:rPr b="1" spc="-20" dirty="0">
                <a:solidFill>
                  <a:srgbClr val="FFFFFF"/>
                </a:solidFill>
                <a:latin typeface="Book Antiqua"/>
                <a:cs typeface="Book Antiqua"/>
              </a:rPr>
              <a:t>social  </a:t>
            </a:r>
            <a:r>
              <a:rPr b="1" spc="-14" dirty="0">
                <a:solidFill>
                  <a:srgbClr val="FFFFFF"/>
                </a:solidFill>
                <a:latin typeface="Book Antiqua"/>
                <a:cs typeface="Book Antiqua"/>
              </a:rPr>
              <a:t>backgrounds.</a:t>
            </a:r>
            <a:endParaRPr dirty="0">
              <a:latin typeface="Book Antiqua"/>
              <a:cs typeface="Book Antiqua"/>
            </a:endParaRPr>
          </a:p>
          <a:p>
            <a:pPr marL="248603" marR="667798" indent="-232315">
              <a:lnSpc>
                <a:spcPct val="99900"/>
              </a:lnSpc>
              <a:spcBef>
                <a:spcPts val="857"/>
              </a:spcBef>
              <a:buFont typeface="Arial"/>
              <a:buChar char="•"/>
              <a:tabLst>
                <a:tab pos="249460" algn="l"/>
              </a:tabLst>
            </a:pPr>
            <a:r>
              <a:rPr b="1" spc="-27" dirty="0">
                <a:solidFill>
                  <a:srgbClr val="FFFFFF"/>
                </a:solidFill>
                <a:latin typeface="Book Antiqua"/>
                <a:cs typeface="Book Antiqua"/>
              </a:rPr>
              <a:t>Establishing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b="1" spc="-14" dirty="0">
                <a:solidFill>
                  <a:srgbClr val="FFFFFF"/>
                </a:solidFill>
                <a:latin typeface="Book Antiqua"/>
                <a:cs typeface="Book Antiqua"/>
              </a:rPr>
              <a:t>Friendly 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Harmony among </a:t>
            </a:r>
            <a:r>
              <a:rPr b="1" spc="-20" dirty="0">
                <a:solidFill>
                  <a:srgbClr val="FFFFFF"/>
                </a:solidFill>
                <a:latin typeface="Book Antiqua"/>
                <a:cs typeface="Book Antiqua"/>
              </a:rPr>
              <a:t>the  </a:t>
            </a:r>
            <a:r>
              <a:rPr b="1" spc="-27" dirty="0">
                <a:solidFill>
                  <a:srgbClr val="FFFFFF"/>
                </a:solidFill>
                <a:latin typeface="Book Antiqua"/>
                <a:cs typeface="Book Antiqua"/>
              </a:rPr>
              <a:t>students so </a:t>
            </a:r>
            <a:r>
              <a:rPr b="1" spc="-20" dirty="0">
                <a:solidFill>
                  <a:srgbClr val="FFFFFF"/>
                </a:solidFill>
                <a:latin typeface="Book Antiqua"/>
                <a:cs typeface="Book Antiqua"/>
              </a:rPr>
              <a:t>that </a:t>
            </a:r>
            <a:r>
              <a:rPr b="1" spc="-14" dirty="0">
                <a:solidFill>
                  <a:srgbClr val="FFFFFF"/>
                </a:solidFill>
                <a:latin typeface="Book Antiqua"/>
                <a:cs typeface="Book Antiqua"/>
              </a:rPr>
              <a:t>they </a:t>
            </a:r>
            <a:r>
              <a:rPr b="1" dirty="0">
                <a:solidFill>
                  <a:srgbClr val="FFFFFF"/>
                </a:solidFill>
                <a:latin typeface="Book Antiqua"/>
                <a:cs typeface="Book Antiqua"/>
              </a:rPr>
              <a:t>may  </a:t>
            </a:r>
            <a:r>
              <a:rPr b="1" spc="-27" dirty="0">
                <a:solidFill>
                  <a:srgbClr val="FFFFFF"/>
                </a:solidFill>
                <a:latin typeface="Book Antiqua"/>
                <a:cs typeface="Book Antiqua"/>
              </a:rPr>
              <a:t>inspire </a:t>
            </a:r>
            <a:r>
              <a:rPr b="1" spc="-7" dirty="0">
                <a:solidFill>
                  <a:srgbClr val="FFFFFF"/>
                </a:solidFill>
                <a:latin typeface="Book Antiqua"/>
                <a:cs typeface="Book Antiqua"/>
              </a:rPr>
              <a:t>and motivate </a:t>
            </a:r>
            <a:r>
              <a:rPr b="1" spc="-14" dirty="0">
                <a:solidFill>
                  <a:srgbClr val="FFFFFF"/>
                </a:solidFill>
                <a:latin typeface="Book Antiqua"/>
                <a:cs typeface="Book Antiqua"/>
              </a:rPr>
              <a:t>can  others</a:t>
            </a:r>
            <a:r>
              <a:rPr b="1" spc="-14" dirty="0" smtClean="0">
                <a:solidFill>
                  <a:srgbClr val="FFFFFF"/>
                </a:solidFill>
                <a:latin typeface="Book Antiqua"/>
                <a:cs typeface="Book Antiqua"/>
              </a:rPr>
              <a:t>.</a:t>
            </a:r>
            <a:endParaRPr lang="en-US" b="1" spc="-14" dirty="0" smtClean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marL="248603" marR="667798" indent="-232315">
              <a:lnSpc>
                <a:spcPct val="99900"/>
              </a:lnSpc>
              <a:spcBef>
                <a:spcPts val="857"/>
              </a:spcBef>
              <a:buFont typeface="Arial"/>
              <a:buChar char="•"/>
              <a:tabLst>
                <a:tab pos="249460" algn="l"/>
              </a:tabLst>
            </a:pPr>
            <a:r>
              <a:rPr lang="en-US" b="1" spc="-14" dirty="0" smtClean="0">
                <a:solidFill>
                  <a:srgbClr val="FFFFFF"/>
                </a:solidFill>
                <a:latin typeface="Book Antiqua"/>
                <a:cs typeface="Book Antiqua"/>
              </a:rPr>
              <a:t>To make the students aware about their  rights and duties</a:t>
            </a:r>
            <a:endParaRPr dirty="0">
              <a:latin typeface="Book Antiqua"/>
              <a:cs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502" y="6333"/>
            <a:ext cx="14394297" cy="11001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03" y="1106470"/>
            <a:ext cx="14394799" cy="0"/>
          </a:xfrm>
          <a:custGeom>
            <a:avLst/>
            <a:gdLst/>
            <a:ahLst/>
            <a:cxnLst/>
            <a:rect l="l" t="t" r="r" b="b"/>
            <a:pathLst>
              <a:path w="9139555">
                <a:moveTo>
                  <a:pt x="0" y="0"/>
                </a:moveTo>
                <a:lnTo>
                  <a:pt x="9139236" y="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03" y="6333"/>
            <a:ext cx="14394799" cy="1100138"/>
          </a:xfrm>
          <a:custGeom>
            <a:avLst/>
            <a:gdLst/>
            <a:ahLst/>
            <a:cxnLst/>
            <a:rect l="l" t="t" r="r" b="b"/>
            <a:pathLst>
              <a:path w="9139555" h="838200">
                <a:moveTo>
                  <a:pt x="9139236" y="0"/>
                </a:moveTo>
                <a:lnTo>
                  <a:pt x="0" y="0"/>
                </a:lnTo>
                <a:lnTo>
                  <a:pt x="0" y="83820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75648" y="137434"/>
            <a:ext cx="4013102" cy="693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452531" y="1307663"/>
            <a:ext cx="6213775" cy="5885938"/>
          </a:xfrm>
          <a:prstGeom prst="rect">
            <a:avLst/>
          </a:prstGeom>
        </p:spPr>
        <p:txBody>
          <a:bodyPr vert="horz" wrap="square" lIns="0" tIns="45434" rIns="0" bIns="0" rtlCol="0">
            <a:spAutoFit/>
          </a:bodyPr>
          <a:lstStyle/>
          <a:p>
            <a:pPr marR="193739" indent="-630935">
              <a:spcBef>
                <a:spcPts val="358"/>
              </a:spcBef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sz="38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fiNM+s </a:t>
            </a:r>
            <a:r>
              <a:rPr sz="3800" spc="41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{ks= </a:t>
            </a:r>
            <a:r>
              <a:rPr sz="3800" spc="3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dh  </a:t>
            </a:r>
            <a:r>
              <a:rPr lang="en-US" sz="3800" spc="34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  </a:t>
            </a:r>
            <a:r>
              <a:rPr sz="3800" spc="20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Nk</a:t>
            </a:r>
            <a:r>
              <a:rPr sz="38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=&amp;Nk=kvksa </a:t>
            </a:r>
            <a:r>
              <a:rPr sz="3800" spc="41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dks  </a:t>
            </a:r>
            <a:r>
              <a:rPr sz="3800" spc="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v/;;u </a:t>
            </a:r>
            <a:r>
              <a:rPr sz="3800" spc="3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ds </a:t>
            </a:r>
            <a:r>
              <a:rPr sz="3800" spc="-115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fy, </a:t>
            </a:r>
            <a:r>
              <a:rPr sz="3800" spc="-7" dirty="0" err="1">
                <a:solidFill>
                  <a:srgbClr val="FFFFFF"/>
                </a:solidFill>
                <a:latin typeface="Kruti Dev 010" pitchFamily="2" charset="0"/>
                <a:cs typeface="Calibri"/>
              </a:rPr>
              <a:t>çsfjr</a:t>
            </a:r>
            <a:r>
              <a:rPr sz="3800" spc="-169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800" spc="20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djuk</a:t>
            </a:r>
            <a:endParaRPr sz="3800" dirty="0">
              <a:latin typeface="Kruti Dev 010" pitchFamily="2" charset="0"/>
              <a:cs typeface="Calibri"/>
            </a:endParaRPr>
          </a:p>
          <a:p>
            <a:pPr marR="6858" indent="-630935">
              <a:spcBef>
                <a:spcPts val="722"/>
              </a:spcBef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sz="38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çfrHkkoku  </a:t>
            </a:r>
            <a:r>
              <a:rPr sz="38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Nk=&amp;Nk=k,¡ </a:t>
            </a:r>
            <a:r>
              <a:rPr sz="38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tks  </a:t>
            </a:r>
            <a:r>
              <a:rPr sz="38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vkfFkZd </a:t>
            </a:r>
            <a:r>
              <a:rPr sz="38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foiUurk </a:t>
            </a:r>
            <a:r>
              <a:rPr sz="3800" spc="41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,oa  </a:t>
            </a:r>
            <a:r>
              <a:rPr sz="38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fookg </a:t>
            </a:r>
            <a:r>
              <a:rPr sz="3800" spc="3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ds </a:t>
            </a:r>
            <a:r>
              <a:rPr sz="38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dkj.k</a:t>
            </a:r>
            <a:r>
              <a:rPr sz="3800" spc="-479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8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i&lt;+kbZ  </a:t>
            </a:r>
            <a:r>
              <a:rPr sz="3800" spc="41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NksM+ </a:t>
            </a:r>
            <a:r>
              <a:rPr sz="3800" spc="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nsrh </a:t>
            </a:r>
            <a:r>
              <a:rPr sz="38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gS]  </a:t>
            </a:r>
            <a:r>
              <a:rPr sz="38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mUgsa </a:t>
            </a:r>
            <a:r>
              <a:rPr sz="3800" spc="41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iqu% </a:t>
            </a:r>
            <a:r>
              <a:rPr sz="38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i&lt;+kbZ  </a:t>
            </a:r>
            <a:r>
              <a:rPr sz="3800" spc="14" dirty="0" err="1">
                <a:solidFill>
                  <a:srgbClr val="FFFFFF"/>
                </a:solidFill>
                <a:latin typeface="Kruti Dev 010" pitchFamily="2" charset="0"/>
                <a:cs typeface="Calibri"/>
              </a:rPr>
              <a:t>ls</a:t>
            </a:r>
            <a:r>
              <a:rPr sz="3800" spc="-5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800" spc="20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tksM+uk</a:t>
            </a:r>
            <a:endParaRPr lang="en-US" sz="3800" spc="20" dirty="0" smtClean="0">
              <a:solidFill>
                <a:srgbClr val="FFFFFF"/>
              </a:solidFill>
              <a:latin typeface="Kruti Dev 010" pitchFamily="2" charset="0"/>
              <a:cs typeface="Calibri"/>
            </a:endParaRPr>
          </a:p>
          <a:p>
            <a:pPr marR="6858" indent="-630935">
              <a:spcBef>
                <a:spcPts val="722"/>
              </a:spcBef>
              <a:buFont typeface="Arial"/>
              <a:buChar char="•"/>
              <a:tabLst>
                <a:tab pos="647224" algn="l"/>
                <a:tab pos="648080" algn="l"/>
              </a:tabLst>
            </a:pPr>
            <a:endParaRPr lang="en-US" sz="3800" spc="20" dirty="0" smtClean="0">
              <a:solidFill>
                <a:srgbClr val="FFFFFF"/>
              </a:solidFill>
              <a:latin typeface="Kruti Dev 010" pitchFamily="2" charset="0"/>
              <a:cs typeface="Calibri"/>
            </a:endParaRPr>
          </a:p>
          <a:p>
            <a:pPr marL="648080" marR="6858" indent="-630935">
              <a:lnSpc>
                <a:spcPct val="100099"/>
              </a:lnSpc>
              <a:spcBef>
                <a:spcPts val="722"/>
              </a:spcBef>
              <a:buFont typeface="Arial"/>
              <a:buChar char="•"/>
              <a:tabLst>
                <a:tab pos="647224" algn="l"/>
                <a:tab pos="648080" algn="l"/>
              </a:tabLst>
            </a:pPr>
            <a:r>
              <a:rPr lang="hi-IN" sz="3200" dirty="0">
                <a:solidFill>
                  <a:schemeClr val="bg1"/>
                </a:solidFill>
                <a:latin typeface="Kruti Dev 010" pitchFamily="2" charset="0"/>
                <a:cs typeface="Calibri"/>
              </a:rPr>
              <a:t>शिक्षा एवं आर्थिक रूप से स्वावलम्बी  बनाने हेतु अभिभावकों को प्रेरित करना</a:t>
            </a:r>
            <a:endParaRPr sz="3200" dirty="0">
              <a:solidFill>
                <a:schemeClr val="bg1"/>
              </a:solidFill>
              <a:latin typeface="Kruti Dev 010" pitchFamily="2" charset="0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4576" y="1420594"/>
            <a:ext cx="6102762" cy="939840"/>
          </a:xfrm>
          <a:prstGeom prst="rect">
            <a:avLst/>
          </a:prstGeom>
        </p:spPr>
        <p:txBody>
          <a:bodyPr vert="horz" wrap="square" lIns="0" tIns="21431" rIns="0" bIns="0" rtlCol="0">
            <a:spAutoFit/>
          </a:bodyPr>
          <a:lstStyle/>
          <a:p>
            <a:pPr marL="248603" indent="-232315">
              <a:spcBef>
                <a:spcPts val="169"/>
              </a:spcBef>
              <a:buFont typeface="Arial"/>
              <a:buChar char="•"/>
              <a:tabLst>
                <a:tab pos="249460" algn="l"/>
                <a:tab pos="2037683" algn="l"/>
                <a:tab pos="2848642" algn="l"/>
                <a:tab pos="3736753" algn="l"/>
              </a:tabLst>
            </a:pPr>
            <a:r>
              <a:rPr sz="2900" b="1" spc="14" dirty="0">
                <a:solidFill>
                  <a:srgbClr val="FFFFFF"/>
                </a:solidFill>
                <a:latin typeface="Book Antiqua"/>
                <a:cs typeface="Book Antiqua"/>
              </a:rPr>
              <a:t>Bridging	</a:t>
            </a:r>
            <a:r>
              <a:rPr sz="2900" b="1" spc="27" dirty="0">
                <a:solidFill>
                  <a:srgbClr val="FFFFFF"/>
                </a:solidFill>
                <a:latin typeface="Book Antiqua"/>
                <a:cs typeface="Book Antiqua"/>
              </a:rPr>
              <a:t>the	gap	</a:t>
            </a:r>
            <a:r>
              <a:rPr sz="2900" b="1" spc="41" dirty="0">
                <a:solidFill>
                  <a:srgbClr val="FFFFFF"/>
                </a:solidFill>
                <a:latin typeface="Book Antiqua"/>
                <a:cs typeface="Book Antiqua"/>
              </a:rPr>
              <a:t>between</a:t>
            </a:r>
            <a:endParaRPr sz="2900" dirty="0">
              <a:latin typeface="Book Antiqua"/>
              <a:cs typeface="Book Antiqua"/>
            </a:endParaRPr>
          </a:p>
          <a:p>
            <a:pPr marL="248603">
              <a:spcBef>
                <a:spcPts val="169"/>
              </a:spcBef>
            </a:pPr>
            <a:r>
              <a:rPr sz="2900" b="1" spc="34" dirty="0">
                <a:solidFill>
                  <a:srgbClr val="FFFFFF"/>
                </a:solidFill>
                <a:latin typeface="Book Antiqua"/>
                <a:cs typeface="Book Antiqua"/>
              </a:rPr>
              <a:t>students</a:t>
            </a:r>
            <a:endParaRPr sz="2900" dirty="0">
              <a:latin typeface="Book Antiqua"/>
              <a:cs typeface="Book Antiqu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5110" y="2309540"/>
            <a:ext cx="2646330" cy="469225"/>
          </a:xfrm>
          <a:prstGeom prst="rect">
            <a:avLst/>
          </a:prstGeom>
        </p:spPr>
        <p:txBody>
          <a:bodyPr vert="horz" wrap="square" lIns="0" tIns="21431" rIns="0" bIns="0" rtlCol="0">
            <a:spAutoFit/>
          </a:bodyPr>
          <a:lstStyle/>
          <a:p>
            <a:pPr marL="17145">
              <a:spcBef>
                <a:spcPts val="169"/>
              </a:spcBef>
            </a:pPr>
            <a:r>
              <a:rPr sz="2900" b="1" spc="20" dirty="0">
                <a:solidFill>
                  <a:srgbClr val="FFFFFF"/>
                </a:solidFill>
                <a:latin typeface="Book Antiqua"/>
                <a:cs typeface="Book Antiqua"/>
              </a:rPr>
              <a:t>backgrounds</a:t>
            </a:r>
            <a:endParaRPr sz="2900" dirty="0">
              <a:latin typeface="Book Antiqua"/>
              <a:cs typeface="Book Antiqu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93051" y="1870733"/>
            <a:ext cx="3113389" cy="927883"/>
          </a:xfrm>
          <a:prstGeom prst="rect">
            <a:avLst/>
          </a:prstGeom>
        </p:spPr>
        <p:txBody>
          <a:bodyPr vert="horz" wrap="square" lIns="0" tIns="22289" rIns="0" bIns="0" rtlCol="0">
            <a:spAutoFit/>
          </a:bodyPr>
          <a:lstStyle/>
          <a:p>
            <a:pPr marR="7715" algn="r">
              <a:spcBef>
                <a:spcPts val="176"/>
              </a:spcBef>
              <a:tabLst>
                <a:tab pos="1686211" algn="l"/>
              </a:tabLst>
            </a:pPr>
            <a:r>
              <a:rPr sz="2900" b="1" spc="-14" dirty="0">
                <a:solidFill>
                  <a:srgbClr val="FFFFFF"/>
                </a:solidFill>
                <a:latin typeface="Book Antiqua"/>
                <a:cs typeface="Book Antiqua"/>
              </a:rPr>
              <a:t>fr</a:t>
            </a:r>
            <a:r>
              <a:rPr sz="2900" b="1" spc="7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sz="2900" b="1" spc="34" dirty="0">
                <a:solidFill>
                  <a:srgbClr val="FFFFFF"/>
                </a:solidFill>
                <a:latin typeface="Book Antiqua"/>
                <a:cs typeface="Book Antiqua"/>
              </a:rPr>
              <a:t>m</a:t>
            </a:r>
            <a:r>
              <a:rPr sz="2900" b="1" dirty="0">
                <a:solidFill>
                  <a:srgbClr val="FFFFFF"/>
                </a:solidFill>
                <a:latin typeface="Book Antiqua"/>
                <a:cs typeface="Book Antiqua"/>
              </a:rPr>
              <a:t>	</a:t>
            </a:r>
            <a:r>
              <a:rPr sz="2900" b="1" spc="41" dirty="0">
                <a:solidFill>
                  <a:srgbClr val="FFFFFF"/>
                </a:solidFill>
                <a:latin typeface="Book Antiqua"/>
                <a:cs typeface="Book Antiqua"/>
              </a:rPr>
              <a:t>t</a:t>
            </a:r>
            <a:r>
              <a:rPr sz="2900" b="1" spc="-20" dirty="0">
                <a:solidFill>
                  <a:srgbClr val="FFFFFF"/>
                </a:solidFill>
                <a:latin typeface="Book Antiqua"/>
                <a:cs typeface="Book Antiqua"/>
              </a:rPr>
              <a:t>r</a:t>
            </a:r>
            <a:r>
              <a:rPr sz="2900" b="1" spc="41" dirty="0">
                <a:solidFill>
                  <a:srgbClr val="FFFFFF"/>
                </a:solidFill>
                <a:latin typeface="Book Antiqua"/>
                <a:cs typeface="Book Antiqua"/>
              </a:rPr>
              <a:t>ib</a:t>
            </a:r>
            <a:r>
              <a:rPr sz="2900" b="1" spc="61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2900" b="1" spc="14" dirty="0">
                <a:solidFill>
                  <a:srgbClr val="FFFFFF"/>
                </a:solidFill>
                <a:latin typeface="Book Antiqua"/>
                <a:cs typeface="Book Antiqua"/>
              </a:rPr>
              <a:t>l</a:t>
            </a:r>
            <a:endParaRPr sz="2900" dirty="0">
              <a:latin typeface="Book Antiqua"/>
              <a:cs typeface="Book Antiqua"/>
            </a:endParaRPr>
          </a:p>
          <a:p>
            <a:pPr marR="6858" algn="r">
              <a:spcBef>
                <a:spcPts val="68"/>
              </a:spcBef>
              <a:tabLst>
                <a:tab pos="1209580" algn="l"/>
              </a:tabLst>
            </a:pPr>
            <a:r>
              <a:rPr sz="2900" b="1" spc="54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2900" b="1" spc="41" dirty="0">
                <a:solidFill>
                  <a:srgbClr val="FFFFFF"/>
                </a:solidFill>
                <a:latin typeface="Book Antiqua"/>
                <a:cs typeface="Book Antiqua"/>
              </a:rPr>
              <a:t>n</a:t>
            </a:r>
            <a:r>
              <a:rPr sz="2900" b="1" spc="20" dirty="0">
                <a:solidFill>
                  <a:srgbClr val="FFFFFF"/>
                </a:solidFill>
                <a:latin typeface="Book Antiqua"/>
                <a:cs typeface="Book Antiqua"/>
              </a:rPr>
              <a:t>d</a:t>
            </a:r>
            <a:r>
              <a:rPr sz="2900" b="1" dirty="0">
                <a:solidFill>
                  <a:srgbClr val="FFFFFF"/>
                </a:solidFill>
                <a:latin typeface="Book Antiqua"/>
                <a:cs typeface="Book Antiqua"/>
              </a:rPr>
              <a:t>	</a:t>
            </a:r>
            <a:r>
              <a:rPr sz="2900" b="1" spc="41" dirty="0">
                <a:solidFill>
                  <a:srgbClr val="FFFFFF"/>
                </a:solidFill>
                <a:latin typeface="Book Antiqua"/>
                <a:cs typeface="Book Antiqua"/>
              </a:rPr>
              <a:t>mu</a:t>
            </a:r>
            <a:r>
              <a:rPr sz="2900" b="1" spc="20" dirty="0">
                <a:solidFill>
                  <a:srgbClr val="FFFFFF"/>
                </a:solidFill>
                <a:latin typeface="Book Antiqua"/>
                <a:cs typeface="Book Antiqua"/>
              </a:rPr>
              <a:t>ch</a:t>
            </a:r>
            <a:endParaRPr sz="2900" dirty="0">
              <a:latin typeface="Book Antiqua"/>
              <a:cs typeface="Book Antiqu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5111" y="2747011"/>
            <a:ext cx="5435679" cy="470059"/>
          </a:xfrm>
          <a:prstGeom prst="rect">
            <a:avLst/>
          </a:prstGeom>
        </p:spPr>
        <p:txBody>
          <a:bodyPr vert="horz" wrap="square" lIns="0" tIns="22289" rIns="0" bIns="0" rtlCol="0">
            <a:spAutoFit/>
          </a:bodyPr>
          <a:lstStyle/>
          <a:p>
            <a:pPr marL="17145">
              <a:spcBef>
                <a:spcPts val="176"/>
              </a:spcBef>
            </a:pPr>
            <a:r>
              <a:rPr sz="2900" b="1" spc="27" dirty="0">
                <a:solidFill>
                  <a:srgbClr val="FFFFFF"/>
                </a:solidFill>
                <a:latin typeface="Book Antiqua"/>
                <a:cs typeface="Book Antiqua"/>
              </a:rPr>
              <a:t>required </a:t>
            </a:r>
            <a:r>
              <a:rPr sz="2900" b="1" spc="34" dirty="0">
                <a:solidFill>
                  <a:srgbClr val="FFFFFF"/>
                </a:solidFill>
                <a:latin typeface="Book Antiqua"/>
                <a:cs typeface="Book Antiqua"/>
              </a:rPr>
              <a:t>higher</a:t>
            </a:r>
            <a:r>
              <a:rPr sz="2900" b="1" spc="-7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900" b="1" spc="41" dirty="0">
                <a:solidFill>
                  <a:srgbClr val="FFFFFF"/>
                </a:solidFill>
                <a:latin typeface="Book Antiqua"/>
                <a:cs typeface="Book Antiqua"/>
              </a:rPr>
              <a:t>education.</a:t>
            </a:r>
            <a:endParaRPr sz="2900" dirty="0">
              <a:latin typeface="Book Antiqua"/>
              <a:cs typeface="Book Antiqu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4575" y="3385423"/>
            <a:ext cx="6113762" cy="927883"/>
          </a:xfrm>
          <a:prstGeom prst="rect">
            <a:avLst/>
          </a:prstGeom>
        </p:spPr>
        <p:txBody>
          <a:bodyPr vert="horz" wrap="square" lIns="0" tIns="22289" rIns="0" bIns="0" rtlCol="0">
            <a:spAutoFit/>
          </a:bodyPr>
          <a:lstStyle/>
          <a:p>
            <a:pPr marL="232315" marR="18860" indent="-232315" algn="r">
              <a:spcBef>
                <a:spcPts val="176"/>
              </a:spcBef>
              <a:buFont typeface="Arial"/>
              <a:buChar char="•"/>
              <a:tabLst>
                <a:tab pos="232315" algn="l"/>
                <a:tab pos="2767203" algn="l"/>
                <a:tab pos="4852035" algn="l"/>
              </a:tabLst>
            </a:pPr>
            <a:r>
              <a:rPr sz="2900" b="1" spc="41" dirty="0">
                <a:solidFill>
                  <a:srgbClr val="FFFFFF"/>
                </a:solidFill>
                <a:latin typeface="Book Antiqua"/>
                <a:cs typeface="Book Antiqua"/>
              </a:rPr>
              <a:t>M</a:t>
            </a:r>
            <a:r>
              <a:rPr sz="2900" b="1" spc="-7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sz="2900" b="1" spc="41" dirty="0">
                <a:solidFill>
                  <a:srgbClr val="FFFFFF"/>
                </a:solidFill>
                <a:latin typeface="Book Antiqua"/>
                <a:cs typeface="Book Antiqua"/>
              </a:rPr>
              <a:t>ti</a:t>
            </a:r>
            <a:r>
              <a:rPr sz="2900" b="1" dirty="0">
                <a:solidFill>
                  <a:srgbClr val="FFFFFF"/>
                </a:solidFill>
                <a:latin typeface="Book Antiqua"/>
                <a:cs typeface="Book Antiqua"/>
              </a:rPr>
              <a:t>v</a:t>
            </a:r>
            <a:r>
              <a:rPr sz="2900" b="1" spc="61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2900" b="1" spc="41" dirty="0">
                <a:solidFill>
                  <a:srgbClr val="FFFFFF"/>
                </a:solidFill>
                <a:latin typeface="Book Antiqua"/>
                <a:cs typeface="Book Antiqua"/>
              </a:rPr>
              <a:t>tin</a:t>
            </a:r>
            <a:r>
              <a:rPr sz="2900" b="1" spc="20" dirty="0">
                <a:solidFill>
                  <a:srgbClr val="FFFFFF"/>
                </a:solidFill>
                <a:latin typeface="Book Antiqua"/>
                <a:cs typeface="Book Antiqua"/>
              </a:rPr>
              <a:t>g</a:t>
            </a:r>
            <a:r>
              <a:rPr sz="2900" b="1" dirty="0">
                <a:solidFill>
                  <a:srgbClr val="FFFFFF"/>
                </a:solidFill>
                <a:latin typeface="Book Antiqua"/>
                <a:cs typeface="Book Antiqua"/>
              </a:rPr>
              <a:t>	</a:t>
            </a:r>
            <a:r>
              <a:rPr sz="2900" b="1" spc="14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2900" b="1" spc="41" dirty="0">
                <a:solidFill>
                  <a:srgbClr val="FFFFFF"/>
                </a:solidFill>
                <a:latin typeface="Book Antiqua"/>
                <a:cs typeface="Book Antiqua"/>
              </a:rPr>
              <a:t>tud</a:t>
            </a:r>
            <a:r>
              <a:rPr sz="2900" b="1" spc="61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r>
              <a:rPr sz="2900" b="1" spc="41" dirty="0">
                <a:solidFill>
                  <a:srgbClr val="FFFFFF"/>
                </a:solidFill>
                <a:latin typeface="Book Antiqua"/>
                <a:cs typeface="Book Antiqua"/>
              </a:rPr>
              <a:t>nt</a:t>
            </a:r>
            <a:r>
              <a:rPr sz="2900" b="1" spc="14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2900" b="1" dirty="0">
                <a:solidFill>
                  <a:srgbClr val="FFFFFF"/>
                </a:solidFill>
                <a:latin typeface="Book Antiqua"/>
                <a:cs typeface="Book Antiqua"/>
              </a:rPr>
              <a:t>	</a:t>
            </a:r>
            <a:r>
              <a:rPr sz="2900" b="1" spc="41" dirty="0">
                <a:solidFill>
                  <a:srgbClr val="FFFFFF"/>
                </a:solidFill>
                <a:latin typeface="Book Antiqua"/>
                <a:cs typeface="Book Antiqua"/>
              </a:rPr>
              <a:t>to</a:t>
            </a:r>
            <a:endParaRPr sz="2900" dirty="0">
              <a:latin typeface="Book Antiqua"/>
              <a:cs typeface="Book Antiqua"/>
            </a:endParaRPr>
          </a:p>
          <a:p>
            <a:pPr marR="6858" algn="r">
              <a:spcBef>
                <a:spcPts val="68"/>
              </a:spcBef>
              <a:tabLst>
                <a:tab pos="2020538" algn="l"/>
                <a:tab pos="3281553" algn="l"/>
              </a:tabLst>
            </a:pPr>
            <a:r>
              <a:rPr sz="2900" b="1" spc="20" dirty="0">
                <a:solidFill>
                  <a:srgbClr val="FFFFFF"/>
                </a:solidFill>
                <a:latin typeface="Book Antiqua"/>
                <a:cs typeface="Book Antiqua"/>
              </a:rPr>
              <a:t>c</a:t>
            </a:r>
            <a:r>
              <a:rPr sz="2900" b="1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sz="2900" b="1" spc="41" dirty="0">
                <a:solidFill>
                  <a:srgbClr val="FFFFFF"/>
                </a:solidFill>
                <a:latin typeface="Book Antiqua"/>
                <a:cs typeface="Book Antiqua"/>
              </a:rPr>
              <a:t>mp</a:t>
            </a:r>
            <a:r>
              <a:rPr sz="2900" b="1" spc="34" dirty="0">
                <a:solidFill>
                  <a:srgbClr val="FFFFFF"/>
                </a:solidFill>
                <a:latin typeface="Book Antiqua"/>
                <a:cs typeface="Book Antiqua"/>
              </a:rPr>
              <a:t>l</a:t>
            </a:r>
            <a:r>
              <a:rPr sz="2900" b="1" spc="54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r>
              <a:rPr sz="2900" b="1" spc="34" dirty="0">
                <a:solidFill>
                  <a:srgbClr val="FFFFFF"/>
                </a:solidFill>
                <a:latin typeface="Book Antiqua"/>
                <a:cs typeface="Book Antiqua"/>
              </a:rPr>
              <a:t>t</a:t>
            </a:r>
            <a:r>
              <a:rPr sz="2900" b="1" spc="14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r>
              <a:rPr sz="2900" b="1" dirty="0">
                <a:solidFill>
                  <a:srgbClr val="FFFFFF"/>
                </a:solidFill>
                <a:latin typeface="Book Antiqua"/>
                <a:cs typeface="Book Antiqua"/>
              </a:rPr>
              <a:t>	</a:t>
            </a:r>
            <a:r>
              <a:rPr sz="2900" b="1" spc="34" dirty="0">
                <a:solidFill>
                  <a:srgbClr val="FFFFFF"/>
                </a:solidFill>
                <a:latin typeface="Book Antiqua"/>
                <a:cs typeface="Book Antiqua"/>
              </a:rPr>
              <a:t>t</a:t>
            </a:r>
            <a:r>
              <a:rPr sz="2900" b="1" spc="41" dirty="0">
                <a:solidFill>
                  <a:srgbClr val="FFFFFF"/>
                </a:solidFill>
                <a:latin typeface="Book Antiqua"/>
                <a:cs typeface="Book Antiqua"/>
              </a:rPr>
              <a:t>h</a:t>
            </a:r>
            <a:r>
              <a:rPr sz="2900" b="1" spc="54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r>
              <a:rPr sz="2900" b="1" spc="34" dirty="0">
                <a:solidFill>
                  <a:srgbClr val="FFFFFF"/>
                </a:solidFill>
                <a:latin typeface="Book Antiqua"/>
                <a:cs typeface="Book Antiqua"/>
              </a:rPr>
              <a:t>i</a:t>
            </a:r>
            <a:r>
              <a:rPr sz="2900" b="1" spc="14" dirty="0">
                <a:solidFill>
                  <a:srgbClr val="FFFFFF"/>
                </a:solidFill>
                <a:latin typeface="Book Antiqua"/>
                <a:cs typeface="Book Antiqua"/>
              </a:rPr>
              <a:t>r</a:t>
            </a:r>
            <a:r>
              <a:rPr sz="2900" b="1" dirty="0">
                <a:solidFill>
                  <a:srgbClr val="FFFFFF"/>
                </a:solidFill>
                <a:latin typeface="Book Antiqua"/>
                <a:cs typeface="Book Antiqua"/>
              </a:rPr>
              <a:t>	</a:t>
            </a:r>
            <a:r>
              <a:rPr sz="2900" b="1" spc="54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r>
              <a:rPr sz="2900" b="1" spc="41" dirty="0">
                <a:solidFill>
                  <a:srgbClr val="FFFFFF"/>
                </a:solidFill>
                <a:latin typeface="Book Antiqua"/>
                <a:cs typeface="Book Antiqua"/>
              </a:rPr>
              <a:t>du</a:t>
            </a:r>
            <a:r>
              <a:rPr sz="2900" b="1" spc="-81" dirty="0">
                <a:solidFill>
                  <a:srgbClr val="FFFFFF"/>
                </a:solidFill>
                <a:latin typeface="Book Antiqua"/>
                <a:cs typeface="Book Antiqua"/>
              </a:rPr>
              <a:t>c</a:t>
            </a:r>
            <a:r>
              <a:rPr sz="2900" b="1" spc="54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2900" b="1" spc="34" dirty="0">
                <a:solidFill>
                  <a:srgbClr val="FFFFFF"/>
                </a:solidFill>
                <a:latin typeface="Book Antiqua"/>
                <a:cs typeface="Book Antiqua"/>
              </a:rPr>
              <a:t>ti</a:t>
            </a:r>
            <a:r>
              <a:rPr sz="2900" b="1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sz="2900" b="1" spc="20" dirty="0">
                <a:solidFill>
                  <a:srgbClr val="FFFFFF"/>
                </a:solidFill>
                <a:latin typeface="Book Antiqua"/>
                <a:cs typeface="Book Antiqua"/>
              </a:rPr>
              <a:t>n</a:t>
            </a:r>
            <a:endParaRPr sz="2900" dirty="0">
              <a:latin typeface="Book Antiqua"/>
              <a:cs typeface="Book Antiqu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5111" y="4274369"/>
            <a:ext cx="5848729" cy="1379417"/>
          </a:xfrm>
          <a:prstGeom prst="rect">
            <a:avLst/>
          </a:prstGeom>
        </p:spPr>
        <p:txBody>
          <a:bodyPr vert="horz" wrap="square" lIns="0" tIns="13716" rIns="0" bIns="0" rtlCol="0">
            <a:spAutoFit/>
          </a:bodyPr>
          <a:lstStyle/>
          <a:p>
            <a:pPr marL="17145" marR="6858" algn="just">
              <a:lnSpc>
                <a:spcPct val="101899"/>
              </a:lnSpc>
              <a:spcBef>
                <a:spcPts val="108"/>
              </a:spcBef>
            </a:pPr>
            <a:r>
              <a:rPr sz="2900" b="1" spc="41" dirty="0">
                <a:solidFill>
                  <a:srgbClr val="FFFFFF"/>
                </a:solidFill>
                <a:latin typeface="Book Antiqua"/>
                <a:cs typeface="Book Antiqua"/>
              </a:rPr>
              <a:t>and </a:t>
            </a:r>
            <a:r>
              <a:rPr sz="2900" b="1" spc="20" dirty="0">
                <a:solidFill>
                  <a:srgbClr val="FFFFFF"/>
                </a:solidFill>
                <a:latin typeface="Book Antiqua"/>
                <a:cs typeface="Book Antiqua"/>
              </a:rPr>
              <a:t>not </a:t>
            </a:r>
            <a:r>
              <a:rPr sz="2900" b="1" spc="34" dirty="0">
                <a:solidFill>
                  <a:srgbClr val="FFFFFF"/>
                </a:solidFill>
                <a:latin typeface="Book Antiqua"/>
                <a:cs typeface="Book Antiqua"/>
              </a:rPr>
              <a:t>leave </a:t>
            </a:r>
            <a:r>
              <a:rPr sz="2900" b="1" spc="41" dirty="0">
                <a:solidFill>
                  <a:srgbClr val="FFFFFF"/>
                </a:solidFill>
                <a:latin typeface="Book Antiqua"/>
                <a:cs typeface="Book Antiqua"/>
              </a:rPr>
              <a:t>their </a:t>
            </a:r>
            <a:r>
              <a:rPr sz="2900" b="1" spc="27" dirty="0">
                <a:solidFill>
                  <a:srgbClr val="FFFFFF"/>
                </a:solidFill>
                <a:latin typeface="Book Antiqua"/>
                <a:cs typeface="Book Antiqua"/>
              </a:rPr>
              <a:t>degrees  </a:t>
            </a:r>
            <a:r>
              <a:rPr sz="2900" b="1" spc="34" dirty="0">
                <a:solidFill>
                  <a:srgbClr val="FFFFFF"/>
                </a:solidFill>
                <a:latin typeface="Book Antiqua"/>
                <a:cs typeface="Book Antiqua"/>
              </a:rPr>
              <a:t>incomplete due </a:t>
            </a:r>
            <a:r>
              <a:rPr sz="2900" b="1" spc="27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2900" b="1" spc="14" dirty="0">
                <a:solidFill>
                  <a:srgbClr val="FFFFFF"/>
                </a:solidFill>
                <a:latin typeface="Book Antiqua"/>
                <a:cs typeface="Book Antiqua"/>
              </a:rPr>
              <a:t>forced  </a:t>
            </a:r>
            <a:r>
              <a:rPr sz="2900" b="1" spc="27" dirty="0">
                <a:solidFill>
                  <a:srgbClr val="FFFFFF"/>
                </a:solidFill>
                <a:latin typeface="Book Antiqua"/>
                <a:cs typeface="Book Antiqua"/>
              </a:rPr>
              <a:t>marriages </a:t>
            </a:r>
            <a:r>
              <a:rPr sz="2900" b="1" spc="7" dirty="0">
                <a:solidFill>
                  <a:srgbClr val="FFFFFF"/>
                </a:solidFill>
                <a:latin typeface="Book Antiqua"/>
                <a:cs typeface="Book Antiqua"/>
              </a:rPr>
              <a:t>or </a:t>
            </a:r>
            <a:r>
              <a:rPr sz="2900" b="1" spc="34" dirty="0">
                <a:solidFill>
                  <a:srgbClr val="FFFFFF"/>
                </a:solidFill>
                <a:latin typeface="Book Antiqua"/>
                <a:cs typeface="Book Antiqua"/>
              </a:rPr>
              <a:t>financial</a:t>
            </a:r>
            <a:r>
              <a:rPr sz="2900" b="1" spc="7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900" b="1" spc="20" dirty="0">
                <a:solidFill>
                  <a:srgbClr val="FFFFFF"/>
                </a:solidFill>
                <a:latin typeface="Book Antiqua"/>
                <a:cs typeface="Book Antiqua"/>
              </a:rPr>
              <a:t>crisis.</a:t>
            </a:r>
            <a:endParaRPr sz="2900" dirty="0">
              <a:latin typeface="Book Antiqua"/>
              <a:cs typeface="Book Antiqu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4575" y="5789057"/>
            <a:ext cx="5832729" cy="1849096"/>
          </a:xfrm>
          <a:prstGeom prst="rect">
            <a:avLst/>
          </a:prstGeom>
        </p:spPr>
        <p:txBody>
          <a:bodyPr vert="horz" wrap="square" lIns="0" tIns="10287" rIns="0" bIns="0" rtlCol="0">
            <a:spAutoFit/>
          </a:bodyPr>
          <a:lstStyle/>
          <a:p>
            <a:pPr marL="248603" marR="6858" indent="-232315">
              <a:lnSpc>
                <a:spcPct val="102600"/>
              </a:lnSpc>
              <a:spcBef>
                <a:spcPts val="81"/>
              </a:spcBef>
              <a:buFont typeface="Arial"/>
              <a:buChar char="•"/>
              <a:tabLst>
                <a:tab pos="249460" algn="l"/>
              </a:tabLst>
            </a:pPr>
            <a:r>
              <a:rPr sz="2900" b="1" spc="27" dirty="0">
                <a:solidFill>
                  <a:srgbClr val="FFFFFF"/>
                </a:solidFill>
                <a:latin typeface="Book Antiqua"/>
                <a:cs typeface="Book Antiqua"/>
              </a:rPr>
              <a:t>Encouraging guardians</a:t>
            </a:r>
            <a:r>
              <a:rPr sz="2900" b="1" spc="-4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900" b="1" spc="41" dirty="0">
                <a:solidFill>
                  <a:srgbClr val="FFFFFF"/>
                </a:solidFill>
                <a:latin typeface="Book Antiqua"/>
                <a:cs typeface="Book Antiqua"/>
              </a:rPr>
              <a:t>and  </a:t>
            </a:r>
            <a:r>
              <a:rPr sz="2900" b="1" spc="34" dirty="0">
                <a:solidFill>
                  <a:srgbClr val="FFFFFF"/>
                </a:solidFill>
                <a:latin typeface="Book Antiqua"/>
                <a:cs typeface="Book Antiqua"/>
              </a:rPr>
              <a:t>parents </a:t>
            </a:r>
            <a:r>
              <a:rPr sz="2900" b="1" spc="27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2900" b="1" spc="20" dirty="0">
                <a:solidFill>
                  <a:srgbClr val="FFFFFF"/>
                </a:solidFill>
                <a:latin typeface="Book Antiqua"/>
                <a:cs typeface="Book Antiqua"/>
              </a:rPr>
              <a:t>support </a:t>
            </a:r>
            <a:r>
              <a:rPr sz="2900" b="1" spc="34" dirty="0">
                <a:solidFill>
                  <a:srgbClr val="FFFFFF"/>
                </a:solidFill>
                <a:latin typeface="Book Antiqua"/>
                <a:cs typeface="Book Antiqua"/>
              </a:rPr>
              <a:t>their  </a:t>
            </a:r>
            <a:r>
              <a:rPr sz="2900" b="1" spc="27" dirty="0">
                <a:solidFill>
                  <a:srgbClr val="FFFFFF"/>
                </a:solidFill>
                <a:latin typeface="Book Antiqua"/>
                <a:cs typeface="Book Antiqua"/>
              </a:rPr>
              <a:t>childrens </a:t>
            </a:r>
            <a:r>
              <a:rPr sz="2900" b="1" dirty="0">
                <a:solidFill>
                  <a:srgbClr val="FFFFFF"/>
                </a:solidFill>
                <a:latin typeface="Book Antiqua"/>
                <a:cs typeface="Book Antiqua"/>
              </a:rPr>
              <a:t>for </a:t>
            </a:r>
            <a:r>
              <a:rPr sz="2900" b="1" spc="34" dirty="0">
                <a:solidFill>
                  <a:srgbClr val="FFFFFF"/>
                </a:solidFill>
                <a:latin typeface="Book Antiqua"/>
                <a:cs typeface="Book Antiqua"/>
              </a:rPr>
              <a:t>higher  education </a:t>
            </a:r>
            <a:r>
              <a:rPr sz="2900" b="1" spc="41" dirty="0">
                <a:solidFill>
                  <a:srgbClr val="FFFFFF"/>
                </a:solidFill>
                <a:latin typeface="Book Antiqua"/>
                <a:cs typeface="Book Antiqua"/>
              </a:rPr>
              <a:t>and </a:t>
            </a:r>
            <a:r>
              <a:rPr sz="2900" b="1" spc="27" dirty="0">
                <a:solidFill>
                  <a:srgbClr val="FFFFFF"/>
                </a:solidFill>
                <a:latin typeface="Book Antiqua"/>
                <a:cs typeface="Book Antiqua"/>
              </a:rPr>
              <a:t>financial  </a:t>
            </a:r>
            <a:r>
              <a:rPr sz="2900" b="1" spc="41" dirty="0">
                <a:solidFill>
                  <a:srgbClr val="FFFFFF"/>
                </a:solidFill>
                <a:latin typeface="Book Antiqua"/>
                <a:cs typeface="Book Antiqua"/>
              </a:rPr>
              <a:t>independence.</a:t>
            </a:r>
            <a:endParaRPr sz="2900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7502" y="6334"/>
            <a:ext cx="14394297" cy="10626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03" y="1068966"/>
            <a:ext cx="14394799" cy="0"/>
          </a:xfrm>
          <a:custGeom>
            <a:avLst/>
            <a:gdLst/>
            <a:ahLst/>
            <a:cxnLst/>
            <a:rect l="l" t="t" r="r" b="b"/>
            <a:pathLst>
              <a:path w="9139555">
                <a:moveTo>
                  <a:pt x="0" y="0"/>
                </a:moveTo>
                <a:lnTo>
                  <a:pt x="9139236" y="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03" y="6334"/>
            <a:ext cx="14394799" cy="1062633"/>
          </a:xfrm>
          <a:custGeom>
            <a:avLst/>
            <a:gdLst/>
            <a:ahLst/>
            <a:cxnLst/>
            <a:rect l="l" t="t" r="r" b="b"/>
            <a:pathLst>
              <a:path w="9139555" h="809625">
                <a:moveTo>
                  <a:pt x="9139236" y="0"/>
                </a:moveTo>
                <a:lnTo>
                  <a:pt x="0" y="0"/>
                </a:lnTo>
                <a:lnTo>
                  <a:pt x="0" y="809625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65358" y="137433"/>
            <a:ext cx="8618678" cy="6813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100137"/>
            <a:ext cx="14401800" cy="257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046" y="4000500"/>
            <a:ext cx="13681710" cy="47005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90874" y="812602"/>
            <a:ext cx="7410926" cy="38754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025627" y="7382684"/>
            <a:ext cx="180023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97"/>
              </a:lnSpc>
            </a:pPr>
            <a:r>
              <a:rPr sz="1200" spc="-14" dirty="0">
                <a:solidFill>
                  <a:srgbClr val="FFFFFF"/>
                </a:solidFill>
                <a:latin typeface="Calibri"/>
                <a:cs typeface="Calibri"/>
              </a:rPr>
              <a:t>14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725091"/>
            <a:ext cx="7080885" cy="3962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45531" y="4688085"/>
            <a:ext cx="10156267" cy="4313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" y="4650580"/>
            <a:ext cx="4245530" cy="4350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02" y="6334"/>
            <a:ext cx="14394297" cy="10626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03" y="1068966"/>
            <a:ext cx="14394799" cy="0"/>
          </a:xfrm>
          <a:custGeom>
            <a:avLst/>
            <a:gdLst/>
            <a:ahLst/>
            <a:cxnLst/>
            <a:rect l="l" t="t" r="r" b="b"/>
            <a:pathLst>
              <a:path w="9139555">
                <a:moveTo>
                  <a:pt x="0" y="0"/>
                </a:moveTo>
                <a:lnTo>
                  <a:pt x="9139236" y="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03" y="6334"/>
            <a:ext cx="14394799" cy="1062633"/>
          </a:xfrm>
          <a:custGeom>
            <a:avLst/>
            <a:gdLst/>
            <a:ahLst/>
            <a:cxnLst/>
            <a:rect l="l" t="t" r="r" b="b"/>
            <a:pathLst>
              <a:path w="9139555" h="809625">
                <a:moveTo>
                  <a:pt x="9139236" y="0"/>
                </a:moveTo>
                <a:lnTo>
                  <a:pt x="0" y="0"/>
                </a:lnTo>
                <a:lnTo>
                  <a:pt x="0" y="809625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65358" y="137433"/>
            <a:ext cx="8618678" cy="6813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502" y="6334"/>
            <a:ext cx="14394297" cy="10626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03" y="1068966"/>
            <a:ext cx="14394799" cy="0"/>
          </a:xfrm>
          <a:custGeom>
            <a:avLst/>
            <a:gdLst/>
            <a:ahLst/>
            <a:cxnLst/>
            <a:rect l="l" t="t" r="r" b="b"/>
            <a:pathLst>
              <a:path w="9139555">
                <a:moveTo>
                  <a:pt x="0" y="0"/>
                </a:moveTo>
                <a:lnTo>
                  <a:pt x="9139236" y="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03" y="6334"/>
            <a:ext cx="14394799" cy="1062633"/>
          </a:xfrm>
          <a:custGeom>
            <a:avLst/>
            <a:gdLst/>
            <a:ahLst/>
            <a:cxnLst/>
            <a:rect l="l" t="t" r="r" b="b"/>
            <a:pathLst>
              <a:path w="9139555" h="809625">
                <a:moveTo>
                  <a:pt x="9139236" y="0"/>
                </a:moveTo>
                <a:lnTo>
                  <a:pt x="0" y="0"/>
                </a:lnTo>
                <a:lnTo>
                  <a:pt x="0" y="809625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65358" y="137433"/>
            <a:ext cx="8618678" cy="6813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100138"/>
            <a:ext cx="14401800" cy="278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0030" y="4000500"/>
            <a:ext cx="13801725" cy="4800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6062" y="1"/>
            <a:ext cx="4652582" cy="14919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248120" algn="ctr">
              <a:lnSpc>
                <a:spcPts val="1404"/>
              </a:lnSpc>
            </a:pPr>
            <a:r>
              <a:rPr sz="1200" spc="54" dirty="0">
                <a:solidFill>
                  <a:srgbClr val="FFFFFF"/>
                </a:solidFill>
                <a:latin typeface="Calibri"/>
                <a:cs typeface="Calibri"/>
              </a:rPr>
              <a:t>Dept</a:t>
            </a: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34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endParaRPr sz="1200" dirty="0">
              <a:latin typeface="Calibri"/>
              <a:cs typeface="Calibri"/>
            </a:endParaRPr>
          </a:p>
          <a:p>
            <a:pPr marR="3218117" indent="-19715" algn="ctr">
              <a:lnSpc>
                <a:spcPct val="97400"/>
              </a:lnSpc>
              <a:spcBef>
                <a:spcPts val="101"/>
              </a:spcBef>
            </a:pPr>
            <a:r>
              <a:rPr sz="1200" spc="27" dirty="0">
                <a:solidFill>
                  <a:srgbClr val="FFFFFF"/>
                </a:solidFill>
                <a:latin typeface="Calibri"/>
                <a:cs typeface="Calibri"/>
              </a:rPr>
              <a:t>Journalism 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1200" spc="54" dirty="0">
                <a:solidFill>
                  <a:srgbClr val="FFFFFF"/>
                </a:solidFill>
                <a:latin typeface="Calibri"/>
                <a:cs typeface="Calibri"/>
              </a:rPr>
              <a:t>Mass  </a:t>
            </a:r>
            <a:r>
              <a:rPr sz="1200" spc="-47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spc="6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spc="34" dirty="0">
                <a:solidFill>
                  <a:srgbClr val="FFFFFF"/>
                </a:solidFill>
                <a:latin typeface="Calibri"/>
                <a:cs typeface="Calibri"/>
              </a:rPr>
              <a:t>mm</a:t>
            </a:r>
            <a:r>
              <a:rPr sz="1200" spc="68" dirty="0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spc="-14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200" dirty="0">
              <a:latin typeface="Calibri"/>
              <a:cs typeface="Calibri"/>
            </a:endParaRPr>
          </a:p>
          <a:p>
            <a:pPr marL="192881">
              <a:lnSpc>
                <a:spcPts val="1438"/>
              </a:lnSpc>
              <a:spcBef>
                <a:spcPts val="61"/>
              </a:spcBef>
              <a:tabLst>
                <a:tab pos="3832765" algn="l"/>
              </a:tabLst>
            </a:pPr>
            <a:r>
              <a:rPr sz="1200" spc="122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1200" spc="6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spc="-34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,	</a:t>
            </a:r>
            <a:r>
              <a:rPr sz="1800" spc="-20" baseline="-30864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endParaRPr sz="1800" baseline="-30864" dirty="0">
              <a:latin typeface="Calibri"/>
              <a:cs typeface="Calibri"/>
            </a:endParaRPr>
          </a:p>
          <a:p>
            <a:pPr marR="3227546" algn="ctr">
              <a:lnSpc>
                <a:spcPts val="1438"/>
              </a:lnSpc>
            </a:pPr>
            <a:r>
              <a:rPr sz="1200" spc="14" dirty="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sz="1200" spc="122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34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200" spc="128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200" spc="-34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-34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200" spc="68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endParaRPr sz="1200" dirty="0">
              <a:latin typeface="Calibri"/>
              <a:cs typeface="Calibri"/>
            </a:endParaRPr>
          </a:p>
          <a:p>
            <a:pPr marL="12002" marR="3248978" algn="ctr">
              <a:lnSpc>
                <a:spcPts val="1418"/>
              </a:lnSpc>
              <a:spcBef>
                <a:spcPts val="149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200" spc="-8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7" dirty="0">
                <a:solidFill>
                  <a:srgbClr val="FFFFFF"/>
                </a:solidFill>
                <a:latin typeface="Calibri"/>
                <a:cs typeface="Calibri"/>
              </a:rPr>
              <a:t>Womens'  </a:t>
            </a:r>
            <a:r>
              <a:rPr sz="1200" spc="34" dirty="0">
                <a:solidFill>
                  <a:srgbClr val="FFFFFF"/>
                </a:solidFill>
                <a:latin typeface="Calibri"/>
                <a:cs typeface="Calibri"/>
              </a:rPr>
              <a:t>College,</a:t>
            </a:r>
            <a:endParaRPr sz="1200" dirty="0">
              <a:latin typeface="Calibri"/>
              <a:cs typeface="Calibri"/>
            </a:endParaRPr>
          </a:p>
          <a:p>
            <a:pPr marR="3227546" algn="ctr">
              <a:lnSpc>
                <a:spcPts val="1384"/>
              </a:lnSpc>
            </a:pPr>
            <a:r>
              <a:rPr sz="1200" spc="14" dirty="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sz="1200" spc="122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34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200" spc="128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200" spc="-34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-34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200" spc="68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endParaRPr sz="1200" dirty="0">
              <a:latin typeface="Calibri"/>
              <a:cs typeface="Calibri"/>
            </a:endParaRPr>
          </a:p>
          <a:p>
            <a:pPr marR="3227546" algn="ctr">
              <a:spcBef>
                <a:spcPts val="61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016128" y="3125390"/>
            <a:ext cx="5385673" cy="5875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125517"/>
            <a:ext cx="9016126" cy="48756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"/>
            <a:ext cx="6570822" cy="41130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05802" y="0"/>
            <a:ext cx="7995999" cy="42130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02" y="6334"/>
            <a:ext cx="14394297" cy="10626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03" y="1068966"/>
            <a:ext cx="14394799" cy="0"/>
          </a:xfrm>
          <a:custGeom>
            <a:avLst/>
            <a:gdLst/>
            <a:ahLst/>
            <a:cxnLst/>
            <a:rect l="l" t="t" r="r" b="b"/>
            <a:pathLst>
              <a:path w="9139555">
                <a:moveTo>
                  <a:pt x="0" y="0"/>
                </a:moveTo>
                <a:lnTo>
                  <a:pt x="9139236" y="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03" y="6334"/>
            <a:ext cx="14394799" cy="1062633"/>
          </a:xfrm>
          <a:custGeom>
            <a:avLst/>
            <a:gdLst/>
            <a:ahLst/>
            <a:cxnLst/>
            <a:rect l="l" t="t" r="r" b="b"/>
            <a:pathLst>
              <a:path w="9139555" h="809625">
                <a:moveTo>
                  <a:pt x="9139236" y="0"/>
                </a:moveTo>
                <a:lnTo>
                  <a:pt x="0" y="0"/>
                </a:lnTo>
                <a:lnTo>
                  <a:pt x="0" y="809625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65358" y="137433"/>
            <a:ext cx="8618678" cy="6813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502" y="6334"/>
            <a:ext cx="14394297" cy="10626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03" y="1068966"/>
            <a:ext cx="14394799" cy="0"/>
          </a:xfrm>
          <a:custGeom>
            <a:avLst/>
            <a:gdLst/>
            <a:ahLst/>
            <a:cxnLst/>
            <a:rect l="l" t="t" r="r" b="b"/>
            <a:pathLst>
              <a:path w="9139555">
                <a:moveTo>
                  <a:pt x="0" y="0"/>
                </a:moveTo>
                <a:lnTo>
                  <a:pt x="9139236" y="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03" y="6334"/>
            <a:ext cx="14394799" cy="1062633"/>
          </a:xfrm>
          <a:custGeom>
            <a:avLst/>
            <a:gdLst/>
            <a:ahLst/>
            <a:cxnLst/>
            <a:rect l="l" t="t" r="r" b="b"/>
            <a:pathLst>
              <a:path w="9139555" h="809625">
                <a:moveTo>
                  <a:pt x="9139236" y="0"/>
                </a:moveTo>
                <a:lnTo>
                  <a:pt x="0" y="0"/>
                </a:lnTo>
                <a:lnTo>
                  <a:pt x="0" y="809625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65358" y="137433"/>
            <a:ext cx="8618678" cy="6813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100138"/>
            <a:ext cx="14401800" cy="263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0555" y="3800476"/>
            <a:ext cx="4920615" cy="50006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084236" y="8475226"/>
            <a:ext cx="220027" cy="2019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7145">
              <a:spcBef>
                <a:spcPts val="135"/>
              </a:spcBef>
            </a:pPr>
            <a:r>
              <a:rPr sz="1200" spc="-14" dirty="0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80885" y="700089"/>
            <a:ext cx="4680585" cy="44380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761472" y="625080"/>
            <a:ext cx="2640327" cy="4438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02" y="6334"/>
            <a:ext cx="14394297" cy="10626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03" y="1068966"/>
            <a:ext cx="14394799" cy="0"/>
          </a:xfrm>
          <a:custGeom>
            <a:avLst/>
            <a:gdLst/>
            <a:ahLst/>
            <a:cxnLst/>
            <a:rect l="l" t="t" r="r" b="b"/>
            <a:pathLst>
              <a:path w="9139555">
                <a:moveTo>
                  <a:pt x="0" y="0"/>
                </a:moveTo>
                <a:lnTo>
                  <a:pt x="9139236" y="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03" y="6334"/>
            <a:ext cx="14394799" cy="1062633"/>
          </a:xfrm>
          <a:custGeom>
            <a:avLst/>
            <a:gdLst/>
            <a:ahLst/>
            <a:cxnLst/>
            <a:rect l="l" t="t" r="r" b="b"/>
            <a:pathLst>
              <a:path w="9139555" h="809625">
                <a:moveTo>
                  <a:pt x="9139236" y="0"/>
                </a:moveTo>
                <a:lnTo>
                  <a:pt x="0" y="0"/>
                </a:lnTo>
                <a:lnTo>
                  <a:pt x="0" y="809625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65358" y="137433"/>
            <a:ext cx="8618678" cy="6813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00139"/>
            <a:ext cx="7080885" cy="400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100637"/>
            <a:ext cx="7080885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0885" y="4626195"/>
            <a:ext cx="7320915" cy="4374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084236" y="8475226"/>
            <a:ext cx="220027" cy="2019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7145">
              <a:spcBef>
                <a:spcPts val="135"/>
              </a:spcBef>
            </a:pPr>
            <a:r>
              <a:rPr sz="1200" spc="-14" dirty="0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02" y="6334"/>
            <a:ext cx="14394297" cy="10626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03" y="1068966"/>
            <a:ext cx="14394799" cy="0"/>
          </a:xfrm>
          <a:custGeom>
            <a:avLst/>
            <a:gdLst/>
            <a:ahLst/>
            <a:cxnLst/>
            <a:rect l="l" t="t" r="r" b="b"/>
            <a:pathLst>
              <a:path w="9139555">
                <a:moveTo>
                  <a:pt x="0" y="0"/>
                </a:moveTo>
                <a:lnTo>
                  <a:pt x="9139236" y="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03" y="6334"/>
            <a:ext cx="14394799" cy="1062633"/>
          </a:xfrm>
          <a:custGeom>
            <a:avLst/>
            <a:gdLst/>
            <a:ahLst/>
            <a:cxnLst/>
            <a:rect l="l" t="t" r="r" b="b"/>
            <a:pathLst>
              <a:path w="9139555" h="809625">
                <a:moveTo>
                  <a:pt x="9139236" y="0"/>
                </a:moveTo>
                <a:lnTo>
                  <a:pt x="0" y="0"/>
                </a:lnTo>
                <a:lnTo>
                  <a:pt x="0" y="809625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65358" y="137433"/>
            <a:ext cx="8618678" cy="6813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71562"/>
            <a:ext cx="1440180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7700" y="4195761"/>
            <a:ext cx="4648200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25091" y="1520189"/>
            <a:ext cx="12973622" cy="6019277"/>
          </a:xfrm>
          <a:prstGeom prst="rect">
            <a:avLst/>
          </a:prstGeom>
        </p:spPr>
        <p:txBody>
          <a:bodyPr vert="horz" wrap="square" lIns="0" tIns="15431" rIns="0" bIns="0" rtlCol="0">
            <a:spAutoFit/>
          </a:bodyPr>
          <a:lstStyle/>
          <a:p>
            <a:pPr marL="492919" marR="6858" indent="-476631" algn="just">
              <a:lnSpc>
                <a:spcPct val="100400"/>
              </a:lnSpc>
              <a:spcBef>
                <a:spcPts val="122"/>
              </a:spcBef>
              <a:buFont typeface="Arial"/>
              <a:buChar char="•"/>
              <a:tabLst>
                <a:tab pos="493776" algn="l"/>
              </a:tabLst>
            </a:pPr>
            <a:r>
              <a:rPr sz="3200" b="1" spc="-7" dirty="0">
                <a:solidFill>
                  <a:srgbClr val="FFFFFF"/>
                </a:solidFill>
                <a:latin typeface="Book Antiqua"/>
                <a:cs typeface="Book Antiqua"/>
              </a:rPr>
              <a:t>Empowering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young </a:t>
            </a:r>
            <a:r>
              <a:rPr sz="3200" b="1" spc="-7" dirty="0">
                <a:solidFill>
                  <a:srgbClr val="FFFFFF"/>
                </a:solidFill>
                <a:latin typeface="Book Antiqua"/>
                <a:cs typeface="Book Antiqua"/>
              </a:rPr>
              <a:t>students </a:t>
            </a: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3200" b="1" spc="-7" dirty="0">
                <a:solidFill>
                  <a:srgbClr val="FFFFFF"/>
                </a:solidFill>
                <a:latin typeface="Book Antiqua"/>
                <a:cs typeface="Book Antiqua"/>
              </a:rPr>
              <a:t>become emotionally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as  </a:t>
            </a: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well</a:t>
            </a:r>
            <a:r>
              <a:rPr sz="3200" b="1" spc="837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as financially </a:t>
            </a:r>
            <a:r>
              <a:rPr sz="3200" b="1" spc="-14" dirty="0">
                <a:solidFill>
                  <a:srgbClr val="FFFFFF"/>
                </a:solidFill>
                <a:latin typeface="Book Antiqua"/>
                <a:cs typeface="Book Antiqua"/>
              </a:rPr>
              <a:t>independent </a:t>
            </a: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in</a:t>
            </a:r>
            <a:r>
              <a:rPr sz="3200" b="1" spc="837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order </a:t>
            </a: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3200" b="1" spc="-14" dirty="0">
                <a:solidFill>
                  <a:srgbClr val="FFFFFF"/>
                </a:solidFill>
                <a:latin typeface="Book Antiqua"/>
                <a:cs typeface="Book Antiqua"/>
              </a:rPr>
              <a:t>create  </a:t>
            </a: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equality in </a:t>
            </a:r>
            <a:r>
              <a:rPr sz="3200" b="1" spc="20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3200" b="1" spc="-338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society.</a:t>
            </a:r>
            <a:endParaRPr sz="3200" dirty="0">
              <a:latin typeface="Book Antiqua"/>
              <a:cs typeface="Book Antiqua"/>
            </a:endParaRPr>
          </a:p>
          <a:p>
            <a:pPr marL="492919" marR="35146" indent="-476631" algn="just">
              <a:lnSpc>
                <a:spcPct val="102400"/>
              </a:lnSpc>
              <a:spcBef>
                <a:spcPts val="3139"/>
              </a:spcBef>
              <a:buFont typeface="Arial"/>
              <a:buChar char="•"/>
              <a:tabLst>
                <a:tab pos="493776" algn="l"/>
              </a:tabLst>
            </a:pPr>
            <a:r>
              <a:rPr lang="hi-IN" sz="32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महाविद्यालय</a:t>
            </a:r>
            <a:r>
              <a:rPr lang="hi-IN" sz="3700" dirty="0">
                <a:solidFill>
                  <a:srgbClr val="FF0000"/>
                </a:solidFill>
                <a:latin typeface="Kruti Dev 010" pitchFamily="2" charset="0"/>
                <a:cs typeface="Calibri"/>
              </a:rPr>
              <a:t> </a:t>
            </a:r>
            <a:r>
              <a:rPr sz="3700" spc="41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ds </a:t>
            </a:r>
            <a:r>
              <a:rPr sz="37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fo|kfFkZ;ksa </a:t>
            </a:r>
            <a:r>
              <a:rPr sz="3700" spc="34" dirty="0" err="1">
                <a:solidFill>
                  <a:srgbClr val="FFFFFF"/>
                </a:solidFill>
                <a:latin typeface="Kruti Dev 010" pitchFamily="2" charset="0"/>
                <a:cs typeface="Calibri"/>
              </a:rPr>
              <a:t>dks</a:t>
            </a:r>
            <a:r>
              <a:rPr sz="3200" spc="34" dirty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3200" spc="47" dirty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शिक्षा </a:t>
            </a:r>
            <a:r>
              <a:rPr sz="3700" spc="932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7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ds </a:t>
            </a:r>
            <a:r>
              <a:rPr sz="37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ek/;e </a:t>
            </a:r>
            <a:r>
              <a:rPr sz="3700" spc="-4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ls  </a:t>
            </a:r>
            <a:r>
              <a:rPr sz="3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HkkoukRed </a:t>
            </a:r>
            <a:r>
              <a:rPr sz="37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,oa </a:t>
            </a:r>
            <a:r>
              <a:rPr sz="3700" spc="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vkfFkZd </a:t>
            </a:r>
            <a:r>
              <a:rPr sz="3700" spc="61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:i </a:t>
            </a:r>
            <a:r>
              <a:rPr sz="3700" spc="3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ls </a:t>
            </a:r>
            <a:r>
              <a:rPr sz="3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lcy </a:t>
            </a:r>
            <a:r>
              <a:rPr sz="37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gksdj </a:t>
            </a:r>
            <a:r>
              <a:rPr sz="37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lekt esa </a:t>
            </a:r>
            <a:r>
              <a:rPr sz="37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lekurk </a:t>
            </a:r>
            <a:r>
              <a:rPr sz="3700" spc="-3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dk  </a:t>
            </a:r>
            <a:r>
              <a:rPr sz="37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ntkZ </a:t>
            </a:r>
            <a:r>
              <a:rPr sz="37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çkIr </a:t>
            </a:r>
            <a:r>
              <a:rPr sz="37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dj</a:t>
            </a:r>
            <a:r>
              <a:rPr sz="3700" spc="29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700" spc="-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ldsaA</a:t>
            </a:r>
            <a:endParaRPr sz="3700" dirty="0">
              <a:latin typeface="Kruti Dev 010" pitchFamily="2" charset="0"/>
              <a:cs typeface="Calibri"/>
            </a:endParaRPr>
          </a:p>
          <a:p>
            <a:pPr marL="492919" marR="6858" indent="-476631" algn="just">
              <a:lnSpc>
                <a:spcPct val="100499"/>
              </a:lnSpc>
              <a:spcBef>
                <a:spcPts val="3193"/>
              </a:spcBef>
              <a:buFont typeface="Arial"/>
              <a:buChar char="•"/>
              <a:tabLst>
                <a:tab pos="493776" algn="l"/>
              </a:tabLst>
            </a:pPr>
            <a:r>
              <a:rPr sz="3200" b="1" spc="-20" dirty="0">
                <a:solidFill>
                  <a:srgbClr val="FFFFFF"/>
                </a:solidFill>
                <a:latin typeface="Book Antiqua"/>
                <a:cs typeface="Book Antiqua"/>
              </a:rPr>
              <a:t>To </a:t>
            </a: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inspire students </a:t>
            </a:r>
            <a:r>
              <a:rPr sz="3200" b="1" spc="-27" dirty="0">
                <a:solidFill>
                  <a:srgbClr val="FFFFFF"/>
                </a:solidFill>
                <a:latin typeface="Book Antiqua"/>
                <a:cs typeface="Book Antiqua"/>
              </a:rPr>
              <a:t>from </a:t>
            </a:r>
            <a:r>
              <a:rPr sz="3200" b="1" spc="20" dirty="0">
                <a:solidFill>
                  <a:srgbClr val="FFFFFF"/>
                </a:solidFill>
                <a:latin typeface="Book Antiqua"/>
                <a:cs typeface="Book Antiqua"/>
              </a:rPr>
              <a:t>non </a:t>
            </a: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Hindi </a:t>
            </a:r>
            <a:r>
              <a:rPr sz="3200" b="1" spc="-7" dirty="0">
                <a:solidFill>
                  <a:srgbClr val="FFFFFF"/>
                </a:solidFill>
                <a:latin typeface="Book Antiqua"/>
                <a:cs typeface="Book Antiqua"/>
              </a:rPr>
              <a:t>backgrounds, </a:t>
            </a:r>
            <a:r>
              <a:rPr sz="3200" b="1" spc="34" dirty="0">
                <a:solidFill>
                  <a:srgbClr val="FFFFFF"/>
                </a:solidFill>
                <a:latin typeface="Book Antiqua"/>
                <a:cs typeface="Book Antiqua"/>
              </a:rPr>
              <a:t>to  </a:t>
            </a:r>
            <a:r>
              <a:rPr sz="3200" b="1" spc="-7" dirty="0">
                <a:solidFill>
                  <a:srgbClr val="FFFFFF"/>
                </a:solidFill>
                <a:latin typeface="Book Antiqua"/>
                <a:cs typeface="Book Antiqua"/>
              </a:rPr>
              <a:t>learn </a:t>
            </a:r>
            <a:r>
              <a:rPr sz="3200" b="1" spc="-20" dirty="0">
                <a:solidFill>
                  <a:srgbClr val="FFFFFF"/>
                </a:solidFill>
                <a:latin typeface="Book Antiqua"/>
                <a:cs typeface="Book Antiqua"/>
              </a:rPr>
              <a:t>and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understand </a:t>
            </a:r>
            <a:r>
              <a:rPr sz="3200" b="1" spc="-14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3200" b="1" spc="-7" dirty="0">
                <a:solidFill>
                  <a:srgbClr val="FFFFFF"/>
                </a:solidFill>
                <a:latin typeface="Book Antiqua"/>
                <a:cs typeface="Book Antiqua"/>
              </a:rPr>
              <a:t>language </a:t>
            </a:r>
            <a:r>
              <a:rPr sz="3200" b="1" spc="-27" dirty="0">
                <a:solidFill>
                  <a:srgbClr val="FFFFFF"/>
                </a:solidFill>
                <a:latin typeface="Book Antiqua"/>
                <a:cs typeface="Book Antiqua"/>
              </a:rPr>
              <a:t>and </a:t>
            </a: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in </a:t>
            </a:r>
            <a:r>
              <a:rPr sz="3200" b="1" spc="-20" dirty="0">
                <a:solidFill>
                  <a:srgbClr val="FFFFFF"/>
                </a:solidFill>
                <a:latin typeface="Book Antiqua"/>
                <a:cs typeface="Book Antiqua"/>
              </a:rPr>
              <a:t>turn </a:t>
            </a:r>
            <a:r>
              <a:rPr sz="3200" b="1" spc="-14" dirty="0">
                <a:solidFill>
                  <a:srgbClr val="FFFFFF"/>
                </a:solidFill>
                <a:latin typeface="Book Antiqua"/>
                <a:cs typeface="Book Antiqua"/>
              </a:rPr>
              <a:t>establish  </a:t>
            </a:r>
            <a:r>
              <a:rPr sz="3200" b="1" spc="20" dirty="0">
                <a:solidFill>
                  <a:srgbClr val="FFFFFF"/>
                </a:solidFill>
                <a:latin typeface="Book Antiqua"/>
                <a:cs typeface="Book Antiqua"/>
              </a:rPr>
              <a:t>Hindi </a:t>
            </a:r>
            <a:r>
              <a:rPr sz="3200" b="1" spc="-7" dirty="0">
                <a:solidFill>
                  <a:srgbClr val="FFFFFF"/>
                </a:solidFill>
                <a:latin typeface="Book Antiqua"/>
                <a:cs typeface="Book Antiqua"/>
              </a:rPr>
              <a:t>as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globally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recognized </a:t>
            </a:r>
            <a:r>
              <a:rPr sz="3200" b="1" spc="7" dirty="0">
                <a:solidFill>
                  <a:srgbClr val="FFFFFF"/>
                </a:solidFill>
                <a:latin typeface="Book Antiqua"/>
                <a:cs typeface="Book Antiqua"/>
              </a:rPr>
              <a:t>and </a:t>
            </a:r>
            <a:r>
              <a:rPr sz="3200" b="1" spc="-7" dirty="0">
                <a:solidFill>
                  <a:srgbClr val="FFFFFF"/>
                </a:solidFill>
                <a:latin typeface="Book Antiqua"/>
                <a:cs typeface="Book Antiqua"/>
              </a:rPr>
              <a:t>respected</a:t>
            </a:r>
            <a:r>
              <a:rPr sz="3200" b="1" spc="-338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spc="14" dirty="0">
                <a:solidFill>
                  <a:srgbClr val="FFFFFF"/>
                </a:solidFill>
                <a:latin typeface="Book Antiqua"/>
                <a:cs typeface="Book Antiqua"/>
              </a:rPr>
              <a:t>language.</a:t>
            </a:r>
            <a:endParaRPr sz="3200" dirty="0">
              <a:latin typeface="Book Antiqua"/>
              <a:cs typeface="Book Antiqua"/>
            </a:endParaRPr>
          </a:p>
          <a:p>
            <a:pPr marL="492919" marR="30004" indent="-476631" algn="just">
              <a:lnSpc>
                <a:spcPct val="102400"/>
              </a:lnSpc>
              <a:spcBef>
                <a:spcPts val="3240"/>
              </a:spcBef>
              <a:buFont typeface="Arial"/>
              <a:buChar char="•"/>
              <a:tabLst>
                <a:tab pos="493776" algn="l"/>
              </a:tabLst>
            </a:pPr>
            <a:r>
              <a:rPr sz="3700" dirty="0" err="1">
                <a:solidFill>
                  <a:srgbClr val="FFFFFF"/>
                </a:solidFill>
                <a:latin typeface="Kruti Dev 010" pitchFamily="2" charset="0"/>
                <a:cs typeface="Calibri"/>
              </a:rPr>
              <a:t>vfgUnh</a:t>
            </a:r>
            <a:r>
              <a:rPr sz="370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lang="hi-IN" sz="3200" spc="27" dirty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भाषी </a:t>
            </a:r>
            <a:r>
              <a:rPr sz="3200" spc="27" dirty="0" smtClean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hi-IN" sz="3200" spc="14" dirty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विद्यार्थियों </a:t>
            </a:r>
            <a:r>
              <a:rPr sz="3200" spc="14" dirty="0" smtClean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sz="3700" spc="3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dks </a:t>
            </a:r>
            <a:r>
              <a:rPr sz="37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fgUnh </a:t>
            </a:r>
            <a:r>
              <a:rPr sz="3700" spc="3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i&lt;+us </a:t>
            </a:r>
            <a:r>
              <a:rPr sz="37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vkSj </a:t>
            </a:r>
            <a:r>
              <a:rPr sz="37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le&gt;us  </a:t>
            </a:r>
            <a:r>
              <a:rPr sz="37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ds </a:t>
            </a:r>
            <a:r>
              <a:rPr sz="3700" spc="-61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fy, </a:t>
            </a:r>
            <a:r>
              <a:rPr sz="3700" spc="2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çsfjr </a:t>
            </a:r>
            <a:r>
              <a:rPr sz="3700" spc="1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djuk </a:t>
            </a:r>
            <a:r>
              <a:rPr sz="37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rkfd </a:t>
            </a:r>
            <a:r>
              <a:rPr sz="3700" spc="34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oSf'od </a:t>
            </a:r>
            <a:r>
              <a:rPr sz="37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Lrj </a:t>
            </a:r>
            <a:r>
              <a:rPr sz="3700" spc="-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ij </a:t>
            </a:r>
            <a:r>
              <a:rPr sz="37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fgUnh </a:t>
            </a:r>
            <a:r>
              <a:rPr sz="3700" spc="20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Hkk"kk </a:t>
            </a:r>
            <a:r>
              <a:rPr sz="3700" spc="-7" dirty="0" err="1">
                <a:solidFill>
                  <a:srgbClr val="FFFFFF"/>
                </a:solidFill>
                <a:latin typeface="Kruti Dev 010" pitchFamily="2" charset="0"/>
                <a:cs typeface="Calibri"/>
              </a:rPr>
              <a:t>dk</a:t>
            </a:r>
            <a:r>
              <a:rPr sz="3700" spc="749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r>
              <a:rPr sz="3700" spc="-14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egRo</a:t>
            </a:r>
            <a:r>
              <a:rPr lang="en-IN" sz="3700" spc="-14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 </a:t>
            </a:r>
            <a:endParaRPr sz="3700" dirty="0">
              <a:latin typeface="Kruti Dev 010" pitchFamily="2" charset="0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02" y="6333"/>
            <a:ext cx="14394297" cy="11001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03" y="1106470"/>
            <a:ext cx="14394799" cy="0"/>
          </a:xfrm>
          <a:custGeom>
            <a:avLst/>
            <a:gdLst/>
            <a:ahLst/>
            <a:cxnLst/>
            <a:rect l="l" t="t" r="r" b="b"/>
            <a:pathLst>
              <a:path w="9139555">
                <a:moveTo>
                  <a:pt x="0" y="0"/>
                </a:moveTo>
                <a:lnTo>
                  <a:pt x="9139236" y="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03" y="6333"/>
            <a:ext cx="14394799" cy="1100138"/>
          </a:xfrm>
          <a:custGeom>
            <a:avLst/>
            <a:gdLst/>
            <a:ahLst/>
            <a:cxnLst/>
            <a:rect l="l" t="t" r="r" b="b"/>
            <a:pathLst>
              <a:path w="9139555" h="838200">
                <a:moveTo>
                  <a:pt x="9139236" y="0"/>
                </a:moveTo>
                <a:lnTo>
                  <a:pt x="0" y="0"/>
                </a:lnTo>
                <a:lnTo>
                  <a:pt x="0" y="83820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15715" y="349960"/>
            <a:ext cx="2932967" cy="531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 txBox="1"/>
          <p:nvPr/>
        </p:nvSpPr>
        <p:spPr>
          <a:xfrm>
            <a:off x="8115300" y="6862762"/>
            <a:ext cx="2705338" cy="590074"/>
          </a:xfrm>
          <a:prstGeom prst="rect">
            <a:avLst/>
          </a:prstGeom>
        </p:spPr>
        <p:txBody>
          <a:bodyPr vert="horz" wrap="square" lIns="0" tIns="22289" rIns="0" bIns="0" rtlCol="0">
            <a:spAutoFit/>
          </a:bodyPr>
          <a:lstStyle/>
          <a:p>
            <a:pPr marL="17145">
              <a:spcBef>
                <a:spcPts val="176"/>
              </a:spcBef>
            </a:pPr>
            <a:r>
              <a:rPr sz="3700" spc="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LFkkfir </a:t>
            </a:r>
            <a:r>
              <a:rPr sz="3700" spc="-7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gksA</a:t>
            </a:r>
            <a:endParaRPr sz="3700" dirty="0">
              <a:latin typeface="Kruti Dev 010" pitchFamily="2" charset="0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16238" y="8408248"/>
            <a:ext cx="3428429" cy="3770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4"/>
              </a:lnSpc>
            </a:pPr>
            <a:r>
              <a:rPr sz="1200" spc="54" dirty="0">
                <a:solidFill>
                  <a:srgbClr val="FFFFFF"/>
                </a:solidFill>
                <a:latin typeface="Calibri"/>
                <a:cs typeface="Calibri"/>
              </a:rPr>
              <a:t>Dept</a:t>
            </a: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7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spc="-6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7" dirty="0">
                <a:solidFill>
                  <a:srgbClr val="FFFFFF"/>
                </a:solidFill>
                <a:latin typeface="Calibri"/>
                <a:cs typeface="Calibri"/>
              </a:rPr>
              <a:t>Journalism</a:t>
            </a:r>
            <a:r>
              <a:rPr sz="1200" spc="-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200" spc="-10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7" dirty="0">
                <a:solidFill>
                  <a:srgbClr val="FFFFFF"/>
                </a:solidFill>
                <a:latin typeface="Calibri"/>
                <a:cs typeface="Calibri"/>
              </a:rPr>
              <a:t>Mass</a:t>
            </a:r>
            <a:r>
              <a:rPr sz="1200" spc="-14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7" dirty="0">
                <a:solidFill>
                  <a:srgbClr val="FFFFFF"/>
                </a:solidFill>
                <a:latin typeface="Calibri"/>
                <a:cs typeface="Calibri"/>
              </a:rPr>
              <a:t>Communictaion,</a:t>
            </a:r>
            <a:r>
              <a:rPr sz="1200" spc="-8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7" dirty="0">
                <a:solidFill>
                  <a:srgbClr val="FFFFFF"/>
                </a:solidFill>
                <a:latin typeface="Calibri"/>
                <a:cs typeface="Calibri"/>
              </a:rPr>
              <a:t>Ja</a:t>
            </a:r>
            <a:endParaRPr sz="1200" dirty="0">
              <a:latin typeface="Calibri"/>
              <a:cs typeface="Calibri"/>
            </a:endParaRPr>
          </a:p>
          <a:p>
            <a:pPr marL="810101">
              <a:spcBef>
                <a:spcPts val="61"/>
              </a:spcBef>
            </a:pPr>
            <a:r>
              <a:rPr sz="1200" spc="41" dirty="0">
                <a:solidFill>
                  <a:srgbClr val="FFFFFF"/>
                </a:solidFill>
                <a:latin typeface="Calibri"/>
                <a:cs typeface="Calibri"/>
              </a:rPr>
              <a:t>Womens'</a:t>
            </a:r>
            <a:r>
              <a:rPr sz="1200" spc="-2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7" dirty="0">
                <a:solidFill>
                  <a:srgbClr val="FFFFFF"/>
                </a:solidFill>
                <a:latin typeface="Calibri"/>
                <a:cs typeface="Calibri"/>
              </a:rPr>
              <a:t>College, Jamshedpur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8069" y="8408248"/>
            <a:ext cx="4736592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4"/>
              </a:lnSpc>
              <a:tabLst>
                <a:tab pos="3904774" algn="l"/>
              </a:tabLst>
            </a:pPr>
            <a:r>
              <a:rPr sz="1200" spc="-68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200" spc="2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200" spc="68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-34" dirty="0">
                <a:solidFill>
                  <a:srgbClr val="FFFFFF"/>
                </a:solidFill>
                <a:latin typeface="Calibri"/>
                <a:cs typeface="Calibri"/>
              </a:rPr>
              <a:t>dp</a:t>
            </a:r>
            <a:r>
              <a:rPr sz="1200" spc="68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r	</a:t>
            </a:r>
            <a:r>
              <a:rPr sz="1800" spc="-20" baseline="-33950" dirty="0">
                <a:solidFill>
                  <a:srgbClr val="FFFFFF"/>
                </a:solidFill>
                <a:latin typeface="Calibri"/>
                <a:cs typeface="Calibri"/>
              </a:rPr>
              <a:t>17</a:t>
            </a:r>
            <a:endParaRPr sz="1800" baseline="-3395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81185" y="4213026"/>
            <a:ext cx="4920615" cy="47880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20691" y="4600578"/>
            <a:ext cx="3960495" cy="44005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95625" y="1"/>
            <a:ext cx="9406176" cy="47880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02" y="6334"/>
            <a:ext cx="14394297" cy="10626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03" y="1068966"/>
            <a:ext cx="14394799" cy="0"/>
          </a:xfrm>
          <a:custGeom>
            <a:avLst/>
            <a:gdLst/>
            <a:ahLst/>
            <a:cxnLst/>
            <a:rect l="l" t="t" r="r" b="b"/>
            <a:pathLst>
              <a:path w="9139555">
                <a:moveTo>
                  <a:pt x="0" y="0"/>
                </a:moveTo>
                <a:lnTo>
                  <a:pt x="9139236" y="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03" y="6334"/>
            <a:ext cx="14394799" cy="1062633"/>
          </a:xfrm>
          <a:custGeom>
            <a:avLst/>
            <a:gdLst/>
            <a:ahLst/>
            <a:cxnLst/>
            <a:rect l="l" t="t" r="r" b="b"/>
            <a:pathLst>
              <a:path w="9139555" h="809625">
                <a:moveTo>
                  <a:pt x="9139236" y="0"/>
                </a:moveTo>
                <a:lnTo>
                  <a:pt x="0" y="0"/>
                </a:lnTo>
                <a:lnTo>
                  <a:pt x="0" y="809625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65358" y="137433"/>
            <a:ext cx="8618678" cy="6813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" y="1100139"/>
            <a:ext cx="6345793" cy="790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16238" y="8408248"/>
            <a:ext cx="2208277" cy="3770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1404"/>
              </a:lnSpc>
            </a:pPr>
            <a:r>
              <a:rPr sz="1200" spc="54" dirty="0">
                <a:solidFill>
                  <a:srgbClr val="FFFFFF"/>
                </a:solidFill>
                <a:latin typeface="Calibri"/>
                <a:cs typeface="Calibri"/>
              </a:rPr>
              <a:t>Dept</a:t>
            </a: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7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spc="-6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7" dirty="0">
                <a:solidFill>
                  <a:srgbClr val="FFFFFF"/>
                </a:solidFill>
                <a:latin typeface="Calibri"/>
                <a:cs typeface="Calibri"/>
              </a:rPr>
              <a:t>Journalism</a:t>
            </a:r>
            <a:r>
              <a:rPr sz="1200" spc="-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200" spc="-10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27" dirty="0">
                <a:solidFill>
                  <a:srgbClr val="FFFFFF"/>
                </a:solidFill>
                <a:latin typeface="Calibri"/>
                <a:cs typeface="Calibri"/>
              </a:rPr>
              <a:t>Mass</a:t>
            </a:r>
            <a:r>
              <a:rPr sz="1200" spc="-1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7" dirty="0">
                <a:solidFill>
                  <a:srgbClr val="FFFFFF"/>
                </a:solidFill>
                <a:latin typeface="Calibri"/>
                <a:cs typeface="Calibri"/>
              </a:rPr>
              <a:t>Co</a:t>
            </a:r>
            <a:endParaRPr sz="1200" dirty="0">
              <a:latin typeface="Calibri"/>
              <a:cs typeface="Calibri"/>
            </a:endParaRPr>
          </a:p>
          <a:p>
            <a:pPr marR="23146" algn="r">
              <a:spcBef>
                <a:spcPts val="61"/>
              </a:spcBef>
            </a:pPr>
            <a:r>
              <a:rPr sz="1200" spc="41" dirty="0">
                <a:solidFill>
                  <a:srgbClr val="FFFFFF"/>
                </a:solidFill>
                <a:latin typeface="Calibri"/>
                <a:cs typeface="Calibri"/>
              </a:rPr>
              <a:t>Womens'</a:t>
            </a:r>
            <a:r>
              <a:rPr sz="1200" spc="-2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7" dirty="0">
                <a:solidFill>
                  <a:srgbClr val="FFFFFF"/>
                </a:solidFill>
                <a:latin typeface="Calibri"/>
                <a:cs typeface="Calibri"/>
              </a:rPr>
              <a:t>Colleg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90476" y="8408248"/>
            <a:ext cx="5994750" cy="3770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62">
              <a:lnSpc>
                <a:spcPts val="1404"/>
              </a:lnSpc>
            </a:pPr>
            <a:r>
              <a:rPr sz="1200" spc="7" dirty="0">
                <a:solidFill>
                  <a:srgbClr val="FFFFFF"/>
                </a:solidFill>
                <a:latin typeface="Calibri"/>
                <a:cs typeface="Calibri"/>
              </a:rPr>
              <a:t>mmunictaion,</a:t>
            </a:r>
            <a:r>
              <a:rPr sz="1200" spc="-8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7" dirty="0">
                <a:solidFill>
                  <a:srgbClr val="FFFFFF"/>
                </a:solidFill>
                <a:latin typeface="Calibri"/>
                <a:cs typeface="Calibri"/>
              </a:rPr>
              <a:t>Jamshedpur</a:t>
            </a:r>
            <a:endParaRPr sz="1200" dirty="0">
              <a:latin typeface="Calibri"/>
              <a:cs typeface="Calibri"/>
            </a:endParaRPr>
          </a:p>
          <a:p>
            <a:pPr>
              <a:spcBef>
                <a:spcPts val="61"/>
              </a:spcBef>
              <a:tabLst>
                <a:tab pos="4982337" algn="l"/>
              </a:tabLst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r>
              <a:rPr sz="1200" spc="-7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14" dirty="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-61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200" spc="27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200" spc="68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-34" dirty="0">
                <a:solidFill>
                  <a:srgbClr val="FFFFFF"/>
                </a:solidFill>
                <a:latin typeface="Calibri"/>
                <a:cs typeface="Calibri"/>
              </a:rPr>
              <a:t>dp</a:t>
            </a:r>
            <a:r>
              <a:rPr sz="1200" spc="68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r	</a:t>
            </a:r>
            <a:r>
              <a:rPr sz="1800" spc="-20" baseline="37037" dirty="0">
                <a:solidFill>
                  <a:srgbClr val="FFFFFF"/>
                </a:solidFill>
                <a:latin typeface="Calibri"/>
                <a:cs typeface="Calibri"/>
              </a:rPr>
              <a:t>18</a:t>
            </a:r>
            <a:endParaRPr sz="1800" baseline="37037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20915" y="337544"/>
            <a:ext cx="7080885" cy="42630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02" y="6334"/>
            <a:ext cx="14394297" cy="10626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03" y="1068966"/>
            <a:ext cx="14394799" cy="0"/>
          </a:xfrm>
          <a:custGeom>
            <a:avLst/>
            <a:gdLst/>
            <a:ahLst/>
            <a:cxnLst/>
            <a:rect l="l" t="t" r="r" b="b"/>
            <a:pathLst>
              <a:path w="9139555">
                <a:moveTo>
                  <a:pt x="0" y="0"/>
                </a:moveTo>
                <a:lnTo>
                  <a:pt x="9139236" y="0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03" y="6334"/>
            <a:ext cx="14394799" cy="1062633"/>
          </a:xfrm>
          <a:custGeom>
            <a:avLst/>
            <a:gdLst/>
            <a:ahLst/>
            <a:cxnLst/>
            <a:rect l="l" t="t" r="r" b="b"/>
            <a:pathLst>
              <a:path w="9139555" h="809625">
                <a:moveTo>
                  <a:pt x="9139236" y="0"/>
                </a:moveTo>
                <a:lnTo>
                  <a:pt x="0" y="0"/>
                </a:lnTo>
                <a:lnTo>
                  <a:pt x="0" y="809625"/>
                </a:lnTo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65358" y="137433"/>
            <a:ext cx="8618678" cy="6813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100137"/>
            <a:ext cx="7320915" cy="790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20918" y="4600576"/>
            <a:ext cx="7080883" cy="4400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"/>
          <p:cNvSpPr/>
          <p:nvPr/>
        </p:nvSpPr>
        <p:spPr>
          <a:xfrm>
            <a:off x="7502" y="6334"/>
            <a:ext cx="14394297" cy="10626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7502" y="1"/>
            <a:ext cx="14394297" cy="878702"/>
          </a:xfrm>
          <a:prstGeom prst="rect">
            <a:avLst/>
          </a:prstGeom>
          <a:noFill/>
        </p:spPr>
        <p:txBody>
          <a:bodyPr wrap="square" lIns="123444" tIns="61722" rIns="123444" bIns="61722" rtlCol="0">
            <a:spAutoFit/>
          </a:bodyPr>
          <a:lstStyle/>
          <a:p>
            <a:pPr algn="ctr"/>
            <a:r>
              <a:rPr lang="en-US" sz="4900" dirty="0" smtClean="0">
                <a:solidFill>
                  <a:schemeClr val="bg1"/>
                </a:solidFill>
              </a:rPr>
              <a:t>Library Visit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3261" y="1068966"/>
            <a:ext cx="8318541" cy="35215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534"/>
          <a:stretch/>
        </p:blipFill>
        <p:spPr>
          <a:xfrm>
            <a:off x="7502" y="1050755"/>
            <a:ext cx="6075759" cy="452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480643"/>
            <a:ext cx="6083259" cy="35204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5760" y="4590511"/>
            <a:ext cx="8326039" cy="441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927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0045" y="438140"/>
            <a:ext cx="12121515" cy="5533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231" tIns="60616" rIns="121231" bIns="60616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MEMBERSHIP OF </a:t>
            </a:r>
            <a:r>
              <a:rPr lang="en-US" sz="28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FACULTIES </a:t>
            </a:r>
            <a:r>
              <a:rPr lang="en-US" sz="28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 THE COLLEGE</a:t>
            </a:r>
            <a:endParaRPr lang="en-IN" sz="28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045" y="1434302"/>
            <a:ext cx="12121515" cy="12919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231" tIns="60616" rIns="121231" bIns="60616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Dr. </a:t>
            </a:r>
            <a:r>
              <a:rPr lang="en-US" sz="2800" b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Ashok kumar</a:t>
            </a:r>
          </a:p>
          <a:p>
            <a:pPr lvl="0"/>
            <a:r>
              <a:rPr lang="en-US" b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n-US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Coordinator: NSS </a:t>
            </a:r>
            <a:endParaRPr lang="en-IN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Coordinator: Press Committee	</a:t>
            </a:r>
            <a:endParaRPr lang="en-IN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045" y="4800603"/>
            <a:ext cx="12121515" cy="21537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231" tIns="60616" rIns="121231" bIns="60616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Dr. </a:t>
            </a:r>
            <a:r>
              <a:rPr lang="en-US" sz="2800" b="1" dirty="0" err="1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Awadh</a:t>
            </a:r>
            <a:r>
              <a:rPr lang="en-US" sz="2800" b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Bihari</a:t>
            </a:r>
            <a:r>
              <a:rPr lang="en-US" sz="2800" b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Puran</a:t>
            </a:r>
            <a:endParaRPr lang="en-IN" sz="2800" b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3200" b="1" dirty="0"/>
              <a:t>	</a:t>
            </a:r>
            <a:r>
              <a:rPr lang="en-US" sz="3200" b="1" dirty="0" smtClean="0"/>
              <a:t>Member: Press Committee</a:t>
            </a:r>
            <a:endParaRPr lang="en-IN" b="1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en-US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n-US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Member: Student Grievance Cell</a:t>
            </a: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Member: Cleaning Committee</a:t>
            </a:r>
          </a:p>
          <a:p>
            <a:pPr lvl="0"/>
            <a:r>
              <a:rPr lang="en-US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Member: ST/SC cell</a:t>
            </a:r>
            <a:r>
              <a:rPr lang="en-US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en-IN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1" descr="C:\Users\HP_PC\Desktop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8502" y="5"/>
            <a:ext cx="1083211" cy="130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4789057"/>
      </p:ext>
    </p:extLst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60272" y="2404465"/>
            <a:ext cx="9950643" cy="4640248"/>
          </a:xfrm>
          <a:custGeom>
            <a:avLst/>
            <a:gdLst/>
            <a:ahLst/>
            <a:cxnLst/>
            <a:rect l="l" t="t" r="r" b="b"/>
            <a:pathLst>
              <a:path w="5362575" h="3362325">
                <a:moveTo>
                  <a:pt x="0" y="3362325"/>
                </a:moveTo>
                <a:lnTo>
                  <a:pt x="5362575" y="3362325"/>
                </a:lnTo>
                <a:lnTo>
                  <a:pt x="5362575" y="0"/>
                </a:lnTo>
                <a:lnTo>
                  <a:pt x="0" y="0"/>
                </a:lnTo>
                <a:lnTo>
                  <a:pt x="0" y="3362325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12953" y="2631663"/>
            <a:ext cx="8446056" cy="4413052"/>
          </a:xfrm>
          <a:custGeom>
            <a:avLst/>
            <a:gdLst/>
            <a:ahLst/>
            <a:cxnLst/>
            <a:rect l="l" t="t" r="r" b="b"/>
            <a:pathLst>
              <a:path w="5362575" h="3362325">
                <a:moveTo>
                  <a:pt x="0" y="3362325"/>
                </a:moveTo>
                <a:lnTo>
                  <a:pt x="5362575" y="3362325"/>
                </a:lnTo>
                <a:lnTo>
                  <a:pt x="5362575" y="0"/>
                </a:lnTo>
                <a:lnTo>
                  <a:pt x="0" y="0"/>
                </a:lnTo>
                <a:lnTo>
                  <a:pt x="0" y="3362325"/>
                </a:lnTo>
                <a:close/>
              </a:path>
            </a:pathLst>
          </a:custGeom>
          <a:ln w="9534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80285" y="3220013"/>
            <a:ext cx="9830629" cy="2618858"/>
          </a:xfrm>
          <a:prstGeom prst="rect">
            <a:avLst/>
          </a:prstGeom>
        </p:spPr>
        <p:txBody>
          <a:bodyPr vert="horz" wrap="square" lIns="0" tIns="15431" rIns="0" bIns="0" rtlCol="0">
            <a:spAutoFit/>
          </a:bodyPr>
          <a:lstStyle/>
          <a:p>
            <a:pPr algn="ctr">
              <a:lnSpc>
                <a:spcPts val="20304"/>
              </a:lnSpc>
              <a:spcBef>
                <a:spcPts val="122"/>
              </a:spcBef>
            </a:pPr>
            <a:r>
              <a:rPr sz="16900" spc="41" dirty="0">
                <a:solidFill>
                  <a:srgbClr val="FFFFFF"/>
                </a:solidFill>
                <a:latin typeface="Kruti Dev 010" pitchFamily="2" charset="0"/>
                <a:cs typeface="Calibri"/>
              </a:rPr>
              <a:t>/</a:t>
            </a:r>
            <a:r>
              <a:rPr sz="16900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kU;o</a:t>
            </a:r>
            <a:r>
              <a:rPr sz="16900" spc="-108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k</a:t>
            </a:r>
            <a:r>
              <a:rPr sz="16900" spc="-7" dirty="0" err="1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n</a:t>
            </a:r>
            <a:r>
              <a:rPr sz="16900" spc="-7" dirty="0" smtClean="0">
                <a:solidFill>
                  <a:srgbClr val="FFFFFF"/>
                </a:solidFill>
                <a:latin typeface="Kruti Dev 010" pitchFamily="2" charset="0"/>
                <a:cs typeface="Calibri"/>
              </a:rPr>
              <a:t>!</a:t>
            </a:r>
            <a:endParaRPr sz="16900" dirty="0">
              <a:latin typeface="Kruti Dev 010" pitchFamily="2" charset="0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80660" y="1620953"/>
            <a:ext cx="7920990" cy="683360"/>
          </a:xfrm>
          <a:prstGeom prst="rect">
            <a:avLst/>
          </a:prstGeom>
        </p:spPr>
        <p:txBody>
          <a:bodyPr vert="horz" wrap="square" lIns="0" tIns="21431" rIns="0" bIns="0" rtlCol="0">
            <a:spAutoFit/>
          </a:bodyPr>
          <a:lstStyle/>
          <a:p>
            <a:pPr marL="17145">
              <a:spcBef>
                <a:spcPts val="169"/>
              </a:spcBef>
            </a:pPr>
            <a:r>
              <a:rPr lang="en-US" spc="34" dirty="0" smtClean="0"/>
              <a:t>           </a:t>
            </a:r>
            <a:r>
              <a:rPr sz="4300" spc="34" dirty="0" smtClean="0"/>
              <a:t>Dr</a:t>
            </a:r>
            <a:r>
              <a:rPr sz="4300" spc="34" dirty="0"/>
              <a:t>. </a:t>
            </a:r>
            <a:r>
              <a:rPr sz="4300" spc="27" dirty="0"/>
              <a:t>Ashok</a:t>
            </a:r>
            <a:r>
              <a:rPr sz="4300" spc="-154" dirty="0"/>
              <a:t> </a:t>
            </a:r>
            <a:r>
              <a:rPr sz="4300" spc="27" dirty="0"/>
              <a:t>Kumar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5280660" y="2579756"/>
            <a:ext cx="8281035" cy="287194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17145" rIns="0" bIns="0" rtlCol="0">
            <a:spAutoFit/>
          </a:bodyPr>
          <a:lstStyle/>
          <a:p>
            <a:pPr marL="20574" algn="ctr">
              <a:spcBef>
                <a:spcPts val="135"/>
              </a:spcBef>
            </a:pPr>
            <a:r>
              <a:rPr lang="en-IN" spc="7" dirty="0" smtClean="0"/>
              <a:t>(Head of the Department)</a:t>
            </a:r>
          </a:p>
          <a:p>
            <a:pPr marL="20574" algn="ctr">
              <a:spcBef>
                <a:spcPts val="135"/>
              </a:spcBef>
            </a:pPr>
            <a:r>
              <a:rPr sz="3200" spc="7" dirty="0" smtClean="0"/>
              <a:t>M.A.,</a:t>
            </a:r>
            <a:r>
              <a:rPr sz="3200" spc="493" dirty="0" smtClean="0"/>
              <a:t> </a:t>
            </a:r>
            <a:r>
              <a:rPr sz="3200" spc="14" dirty="0" smtClean="0"/>
              <a:t>Ph.D.</a:t>
            </a:r>
          </a:p>
          <a:p>
            <a:pPr marL="14573" algn="ctr">
              <a:spcBef>
                <a:spcPts val="27"/>
              </a:spcBef>
            </a:pPr>
            <a:r>
              <a:rPr sz="3200" spc="7" dirty="0" smtClean="0"/>
              <a:t>Serving </a:t>
            </a:r>
            <a:r>
              <a:rPr sz="3200" dirty="0"/>
              <a:t>since 1982 -till</a:t>
            </a:r>
            <a:r>
              <a:rPr sz="3200" spc="-95" dirty="0"/>
              <a:t> </a:t>
            </a:r>
            <a:r>
              <a:rPr sz="3200" spc="7" dirty="0"/>
              <a:t>date</a:t>
            </a:r>
          </a:p>
          <a:p>
            <a:pPr marL="17145" marR="6858" algn="ctr">
              <a:lnSpc>
                <a:spcPts val="2835"/>
              </a:lnSpc>
              <a:spcBef>
                <a:spcPts val="189"/>
              </a:spcBef>
            </a:pPr>
            <a:r>
              <a:rPr sz="3200" spc="-7" dirty="0"/>
              <a:t>No. </a:t>
            </a:r>
            <a:r>
              <a:rPr sz="3200" spc="-14" dirty="0"/>
              <a:t>of </a:t>
            </a:r>
            <a:r>
              <a:rPr sz="3200" spc="-7" dirty="0"/>
              <a:t>Conference/Workshops </a:t>
            </a:r>
            <a:r>
              <a:rPr sz="3200" spc="14" dirty="0"/>
              <a:t>attended </a:t>
            </a:r>
            <a:r>
              <a:rPr sz="3200" dirty="0"/>
              <a:t>:</a:t>
            </a:r>
            <a:r>
              <a:rPr sz="3200" spc="-101" dirty="0"/>
              <a:t> </a:t>
            </a:r>
            <a:r>
              <a:rPr sz="3200" dirty="0"/>
              <a:t>06  Publications :</a:t>
            </a:r>
            <a:r>
              <a:rPr sz="3200" spc="-34" dirty="0"/>
              <a:t> </a:t>
            </a:r>
            <a:r>
              <a:rPr sz="3200" dirty="0"/>
              <a:t>02</a:t>
            </a:r>
          </a:p>
          <a:p>
            <a:pPr marL="19715" algn="ctr">
              <a:lnSpc>
                <a:spcPts val="2862"/>
              </a:lnSpc>
            </a:pPr>
            <a:r>
              <a:rPr sz="3200" spc="-7" dirty="0"/>
              <a:t>Books Published </a:t>
            </a:r>
            <a:r>
              <a:rPr sz="3200" dirty="0"/>
              <a:t>:</a:t>
            </a:r>
            <a:r>
              <a:rPr sz="3200" spc="7" dirty="0"/>
              <a:t> </a:t>
            </a:r>
            <a:r>
              <a:rPr sz="3200" dirty="0" smtClean="0"/>
              <a:t>01</a:t>
            </a:r>
            <a:endParaRPr lang="en-IN" sz="3200" dirty="0" smtClean="0"/>
          </a:p>
          <a:p>
            <a:pPr marL="19715" algn="ctr">
              <a:lnSpc>
                <a:spcPts val="2862"/>
              </a:lnSpc>
            </a:pPr>
            <a:endParaRPr sz="3200" dirty="0"/>
          </a:p>
        </p:txBody>
      </p:sp>
      <p:sp>
        <p:nvSpPr>
          <p:cNvPr id="5" name="object 5"/>
          <p:cNvSpPr/>
          <p:nvPr/>
        </p:nvSpPr>
        <p:spPr>
          <a:xfrm>
            <a:off x="960120" y="1667229"/>
            <a:ext cx="3600450" cy="37242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0" y="2184023"/>
            <a:ext cx="7116888" cy="3595856"/>
          </a:xfr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" algn="ctr">
              <a:spcBef>
                <a:spcPts val="169"/>
              </a:spcBef>
            </a:pPr>
            <a:r>
              <a:rPr lang="en-US" sz="3800" spc="34" dirty="0">
                <a:solidFill>
                  <a:srgbClr val="FFFF00"/>
                </a:solidFill>
              </a:rPr>
              <a:t>Dr. </a:t>
            </a:r>
            <a:r>
              <a:rPr lang="en-US" sz="3800" spc="41" dirty="0" err="1">
                <a:solidFill>
                  <a:srgbClr val="FFFF00"/>
                </a:solidFill>
              </a:rPr>
              <a:t>Awadh</a:t>
            </a:r>
            <a:r>
              <a:rPr lang="en-US" sz="3800" spc="41" dirty="0">
                <a:solidFill>
                  <a:srgbClr val="FFFF00"/>
                </a:solidFill>
              </a:rPr>
              <a:t> </a:t>
            </a:r>
            <a:r>
              <a:rPr lang="en-US" sz="3800" spc="41" dirty="0" err="1">
                <a:solidFill>
                  <a:srgbClr val="FFFF00"/>
                </a:solidFill>
              </a:rPr>
              <a:t>Bihari</a:t>
            </a:r>
            <a:r>
              <a:rPr lang="en-US" sz="3800" spc="-176" dirty="0">
                <a:solidFill>
                  <a:srgbClr val="FFFF00"/>
                </a:solidFill>
              </a:rPr>
              <a:t> </a:t>
            </a:r>
            <a:r>
              <a:rPr lang="en-US" sz="3800" spc="20" dirty="0" err="1" smtClean="0">
                <a:solidFill>
                  <a:srgbClr val="FFFF00"/>
                </a:solidFill>
              </a:rPr>
              <a:t>Puran</a:t>
            </a:r>
            <a:endParaRPr lang="en-US" sz="3800" spc="20" dirty="0" smtClean="0">
              <a:solidFill>
                <a:srgbClr val="FFFF00"/>
              </a:solidFill>
            </a:endParaRPr>
          </a:p>
          <a:p>
            <a:pPr marL="3429" algn="ctr">
              <a:spcBef>
                <a:spcPts val="169"/>
              </a:spcBef>
            </a:pPr>
            <a:r>
              <a:rPr lang="en-US" sz="3800" spc="20" dirty="0" smtClean="0">
                <a:solidFill>
                  <a:srgbClr val="FFFF00"/>
                </a:solidFill>
              </a:rPr>
              <a:t>Assistant Professor</a:t>
            </a:r>
            <a:endParaRPr lang="en-US" sz="3800" dirty="0"/>
          </a:p>
          <a:p>
            <a:pPr marL="3429" algn="ctr">
              <a:spcBef>
                <a:spcPts val="74"/>
              </a:spcBef>
            </a:pPr>
            <a:r>
              <a:rPr lang="en-US" sz="2700" spc="7" dirty="0">
                <a:solidFill>
                  <a:srgbClr val="FFFFFF"/>
                </a:solidFill>
              </a:rPr>
              <a:t>M.A., </a:t>
            </a:r>
            <a:r>
              <a:rPr lang="en-US" sz="2700" spc="14" dirty="0">
                <a:solidFill>
                  <a:srgbClr val="FFFFFF"/>
                </a:solidFill>
              </a:rPr>
              <a:t>NET, </a:t>
            </a:r>
            <a:r>
              <a:rPr lang="en-US" sz="2700" spc="-7" dirty="0">
                <a:solidFill>
                  <a:srgbClr val="FFFFFF"/>
                </a:solidFill>
              </a:rPr>
              <a:t>J.R.F., </a:t>
            </a:r>
            <a:r>
              <a:rPr lang="en-US" sz="2700" spc="14" dirty="0">
                <a:solidFill>
                  <a:srgbClr val="FFFFFF"/>
                </a:solidFill>
              </a:rPr>
              <a:t>B.Ed.,</a:t>
            </a:r>
            <a:r>
              <a:rPr lang="en-US" sz="2700" spc="338" dirty="0">
                <a:solidFill>
                  <a:srgbClr val="FFFFFF"/>
                </a:solidFill>
              </a:rPr>
              <a:t> </a:t>
            </a:r>
            <a:r>
              <a:rPr lang="en-US" sz="2700" spc="14" dirty="0">
                <a:solidFill>
                  <a:srgbClr val="FFFFFF"/>
                </a:solidFill>
              </a:rPr>
              <a:t>Ph.D.</a:t>
            </a:r>
            <a:endParaRPr lang="en-US" sz="2700" dirty="0"/>
          </a:p>
          <a:p>
            <a:pPr marL="14573" algn="ctr">
              <a:spcBef>
                <a:spcPts val="20"/>
              </a:spcBef>
            </a:pPr>
            <a:r>
              <a:rPr lang="en-US" sz="2700" spc="7" dirty="0">
                <a:solidFill>
                  <a:srgbClr val="FFFFFF"/>
                </a:solidFill>
              </a:rPr>
              <a:t>Serving </a:t>
            </a:r>
            <a:r>
              <a:rPr lang="en-US" sz="2700" dirty="0">
                <a:solidFill>
                  <a:srgbClr val="FFFFFF"/>
                </a:solidFill>
              </a:rPr>
              <a:t>since 2017- till</a:t>
            </a:r>
            <a:r>
              <a:rPr lang="en-US" sz="2700" spc="-122" dirty="0">
                <a:solidFill>
                  <a:srgbClr val="FFFFFF"/>
                </a:solidFill>
              </a:rPr>
              <a:t> </a:t>
            </a:r>
            <a:r>
              <a:rPr lang="en-US" sz="2700" spc="7" dirty="0">
                <a:solidFill>
                  <a:srgbClr val="FFFFFF"/>
                </a:solidFill>
              </a:rPr>
              <a:t>date</a:t>
            </a:r>
            <a:endParaRPr lang="en-US" sz="2700" dirty="0"/>
          </a:p>
          <a:p>
            <a:pPr marL="17145" marR="6858" algn="ctr">
              <a:lnSpc>
                <a:spcPts val="2835"/>
              </a:lnSpc>
              <a:spcBef>
                <a:spcPts val="189"/>
              </a:spcBef>
            </a:pPr>
            <a:r>
              <a:rPr lang="en-US" sz="2700" spc="-7" dirty="0">
                <a:solidFill>
                  <a:srgbClr val="FFFFFF"/>
                </a:solidFill>
              </a:rPr>
              <a:t>No. </a:t>
            </a:r>
            <a:r>
              <a:rPr lang="en-US" sz="2700" spc="-14" dirty="0">
                <a:solidFill>
                  <a:srgbClr val="FFFFFF"/>
                </a:solidFill>
              </a:rPr>
              <a:t>of </a:t>
            </a:r>
            <a:r>
              <a:rPr lang="en-US" sz="2700" spc="-7" dirty="0">
                <a:solidFill>
                  <a:srgbClr val="FFFFFF"/>
                </a:solidFill>
              </a:rPr>
              <a:t>Conference/Workshops </a:t>
            </a:r>
            <a:r>
              <a:rPr lang="en-US" sz="2700" spc="14" dirty="0">
                <a:solidFill>
                  <a:srgbClr val="FFFFFF"/>
                </a:solidFill>
              </a:rPr>
              <a:t>attended </a:t>
            </a:r>
            <a:r>
              <a:rPr lang="en-US" sz="2700" dirty="0">
                <a:solidFill>
                  <a:srgbClr val="FFFFFF"/>
                </a:solidFill>
              </a:rPr>
              <a:t>:</a:t>
            </a:r>
            <a:r>
              <a:rPr lang="en-US" sz="2700" spc="-101" dirty="0">
                <a:solidFill>
                  <a:srgbClr val="FFFFFF"/>
                </a:solidFill>
              </a:rPr>
              <a:t> </a:t>
            </a:r>
            <a:r>
              <a:rPr lang="en-US" sz="2700" dirty="0">
                <a:solidFill>
                  <a:srgbClr val="FFFFFF"/>
                </a:solidFill>
              </a:rPr>
              <a:t>21  </a:t>
            </a:r>
          </a:p>
          <a:p>
            <a:pPr marL="17145" marR="6858" algn="ctr">
              <a:lnSpc>
                <a:spcPts val="2835"/>
              </a:lnSpc>
              <a:spcBef>
                <a:spcPts val="189"/>
              </a:spcBef>
            </a:pPr>
            <a:r>
              <a:rPr lang="en-US" sz="2700" dirty="0">
                <a:solidFill>
                  <a:srgbClr val="FFFFFF"/>
                </a:solidFill>
              </a:rPr>
              <a:t>Publications : -</a:t>
            </a:r>
            <a:r>
              <a:rPr lang="en-US" sz="2700" spc="-41" dirty="0">
                <a:solidFill>
                  <a:srgbClr val="FFFFFF"/>
                </a:solidFill>
              </a:rPr>
              <a:t> </a:t>
            </a:r>
            <a:r>
              <a:rPr lang="en-US" sz="2700" dirty="0">
                <a:solidFill>
                  <a:srgbClr val="FFFFFF"/>
                </a:solidFill>
              </a:rPr>
              <a:t>07</a:t>
            </a:r>
            <a:endParaRPr lang="en-US" sz="2700" dirty="0"/>
          </a:p>
          <a:p>
            <a:pPr marL="22289" algn="ctr">
              <a:lnSpc>
                <a:spcPts val="2869"/>
              </a:lnSpc>
            </a:pPr>
            <a:r>
              <a:rPr lang="en-US" sz="2700" spc="-7" dirty="0">
                <a:solidFill>
                  <a:srgbClr val="FFFFFF"/>
                </a:solidFill>
              </a:rPr>
              <a:t>Books Published </a:t>
            </a:r>
            <a:r>
              <a:rPr lang="en-US" sz="2700" dirty="0">
                <a:solidFill>
                  <a:srgbClr val="FFFFFF"/>
                </a:solidFill>
              </a:rPr>
              <a:t>: -</a:t>
            </a:r>
            <a:r>
              <a:rPr lang="en-US" sz="2700" spc="20" dirty="0">
                <a:solidFill>
                  <a:srgbClr val="FFFFFF"/>
                </a:solidFill>
              </a:rPr>
              <a:t> </a:t>
            </a:r>
            <a:r>
              <a:rPr lang="en-US" sz="2700" spc="-7" dirty="0">
                <a:solidFill>
                  <a:srgbClr val="FFFFFF"/>
                </a:solidFill>
              </a:rPr>
              <a:t>01</a:t>
            </a:r>
            <a:endParaRPr lang="en-US" sz="2700" dirty="0"/>
          </a:p>
          <a:p>
            <a:endParaRPr lang="en-US" sz="2700" dirty="0"/>
          </a:p>
        </p:txBody>
      </p:sp>
      <p:sp>
        <p:nvSpPr>
          <p:cNvPr id="4" name="object 6"/>
          <p:cNvSpPr/>
          <p:nvPr/>
        </p:nvSpPr>
        <p:spPr>
          <a:xfrm>
            <a:off x="960121" y="2184023"/>
            <a:ext cx="3720465" cy="37883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8849794"/>
              </p:ext>
            </p:extLst>
          </p:nvPr>
        </p:nvGraphicFramePr>
        <p:xfrm>
          <a:off x="1560196" y="6100763"/>
          <a:ext cx="2342792" cy="631330"/>
        </p:xfrm>
        <a:graphic>
          <a:graphicData uri="http://schemas.openxmlformats.org/presentationml/2006/ole">
            <p:oleObj spid="_x0000_s1044" name="Packager Shell Object" showAsIcon="1" r:id="rId4" imgW="1487520" imgH="480960" progId="Package">
              <p:embed/>
            </p:oleObj>
          </a:graphicData>
        </a:graphic>
      </p:graphicFrame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0796" y="6194525"/>
            <a:ext cx="1840761" cy="240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25124" y="6200775"/>
            <a:ext cx="1822267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7038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0" y="2184023"/>
            <a:ext cx="7116888" cy="3726661"/>
          </a:xfrm>
          <a:solidFill>
            <a:srgbClr val="C00000"/>
          </a:solidFill>
          <a:ln>
            <a:solidFill>
              <a:srgbClr val="C00000"/>
            </a:solidFill>
          </a:ln>
        </p:spPr>
        <p:txBody>
          <a:bodyPr/>
          <a:lstStyle/>
          <a:p>
            <a:pPr marL="20574" algn="ctr">
              <a:spcBef>
                <a:spcPts val="135"/>
              </a:spcBef>
            </a:pPr>
            <a:r>
              <a:rPr lang="en-US" sz="4300" spc="34" dirty="0" smtClean="0">
                <a:solidFill>
                  <a:srgbClr val="FFFF00"/>
                </a:solidFill>
              </a:rPr>
              <a:t>Miss. </a:t>
            </a:r>
            <a:r>
              <a:rPr lang="en-US" sz="4300" spc="34" dirty="0" err="1" smtClean="0">
                <a:solidFill>
                  <a:srgbClr val="FFFF00"/>
                </a:solidFill>
              </a:rPr>
              <a:t>Kavita</a:t>
            </a:r>
            <a:r>
              <a:rPr lang="en-US" sz="3200" spc="7" dirty="0" smtClean="0"/>
              <a:t> </a:t>
            </a:r>
            <a:r>
              <a:rPr lang="en-US" sz="4300" spc="34" dirty="0" smtClean="0">
                <a:solidFill>
                  <a:srgbClr val="FFFF00"/>
                </a:solidFill>
              </a:rPr>
              <a:t>Das</a:t>
            </a:r>
          </a:p>
          <a:p>
            <a:pPr marL="20574" algn="ctr">
              <a:spcBef>
                <a:spcPts val="135"/>
              </a:spcBef>
            </a:pPr>
            <a:r>
              <a:rPr lang="en-US" sz="4300" spc="34" dirty="0" smtClean="0">
                <a:solidFill>
                  <a:srgbClr val="FFFF00"/>
                </a:solidFill>
              </a:rPr>
              <a:t>Guest Faculty</a:t>
            </a:r>
          </a:p>
          <a:p>
            <a:pPr marL="20574" algn="ctr">
              <a:spcBef>
                <a:spcPts val="135"/>
              </a:spcBef>
            </a:pPr>
            <a:r>
              <a:rPr lang="en-US" sz="3200" spc="14" dirty="0" smtClean="0">
                <a:solidFill>
                  <a:srgbClr val="FFFFFF"/>
                </a:solidFill>
              </a:rPr>
              <a:t>M.A</a:t>
            </a:r>
            <a:r>
              <a:rPr lang="en-US" sz="3200" spc="14" dirty="0">
                <a:solidFill>
                  <a:srgbClr val="FFFFFF"/>
                </a:solidFill>
              </a:rPr>
              <a:t>, NET.</a:t>
            </a:r>
          </a:p>
          <a:p>
            <a:pPr marL="20574" algn="ctr">
              <a:spcBef>
                <a:spcPts val="135"/>
              </a:spcBef>
            </a:pPr>
            <a:r>
              <a:rPr lang="en-US" sz="3200" spc="14" dirty="0">
                <a:solidFill>
                  <a:srgbClr val="FFFFFF"/>
                </a:solidFill>
              </a:rPr>
              <a:t>Serving since 2019-till date</a:t>
            </a:r>
          </a:p>
          <a:p>
            <a:pPr marL="20574" algn="ctr">
              <a:spcBef>
                <a:spcPts val="135"/>
              </a:spcBef>
            </a:pPr>
            <a:r>
              <a:rPr lang="en-US" sz="3200" spc="14" dirty="0">
                <a:solidFill>
                  <a:srgbClr val="FFFFFF"/>
                </a:solidFill>
              </a:rPr>
              <a:t>Seminar attended : 03</a:t>
            </a:r>
          </a:p>
          <a:p>
            <a:pPr marL="20574" algn="ctr">
              <a:spcBef>
                <a:spcPts val="135"/>
              </a:spcBef>
            </a:pPr>
            <a:endParaRPr lang="en-US" sz="3200" spc="14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0122" y="2184023"/>
            <a:ext cx="3773560" cy="379614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2336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360463"/>
            <a:ext cx="13321665" cy="150018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3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FACULTY STATISTICS </a:t>
            </a:r>
            <a:r>
              <a:rPr lang="en-US" sz="32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Cont.</a:t>
            </a:r>
            <a:r>
              <a:rPr lang="en-IN" sz="3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IN" sz="3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321290" y="8342710"/>
            <a:ext cx="3360421" cy="369332"/>
          </a:xfrm>
          <a:prstGeom prst="rect">
            <a:avLst/>
          </a:prstGeom>
        </p:spPr>
        <p:txBody>
          <a:bodyPr/>
          <a:lstStyle/>
          <a:p>
            <a:fld id="{1B658E46-CCD7-460D-A0CB-7B608B4EAEC4}" type="slidenum">
              <a:rPr lang="en-IN" smtClean="0"/>
              <a:pPr/>
              <a:t>7</a:t>
            </a:fld>
            <a:endParaRPr lang="en-IN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xmlns="" val="3614538424"/>
              </p:ext>
            </p:extLst>
          </p:nvPr>
        </p:nvGraphicFramePr>
        <p:xfrm>
          <a:off x="480059" y="2000250"/>
          <a:ext cx="7440928" cy="670083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8602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602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602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602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67520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Name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Qualification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Designation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Years of Experience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7520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 err="1"/>
                        <a:t>Dr.</a:t>
                      </a:r>
                      <a:r>
                        <a:rPr lang="en-IN" sz="2600" u="none" strike="noStrike" dirty="0"/>
                        <a:t> Ashok  Kumar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/>
                        <a:t>M.A., Ph.D.</a:t>
                      </a:r>
                      <a:endParaRPr lang="en-IN" sz="26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Assistant Professor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r>
                        <a:rPr lang="en-IN" sz="2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15002" marR="15002" marT="1250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7520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 err="1"/>
                        <a:t>Dr.</a:t>
                      </a:r>
                      <a:r>
                        <a:rPr lang="en-IN" sz="2600" u="none" strike="noStrike" dirty="0"/>
                        <a:t> Awadh Bihari </a:t>
                      </a:r>
                      <a:r>
                        <a:rPr lang="en-IN" sz="2600" u="none" strike="noStrike" dirty="0" err="1"/>
                        <a:t>Puran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M.A.,NET ,JRF, B.Ed. , Ph.D.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/>
                        <a:t>Assistant Professor</a:t>
                      </a:r>
                      <a:endParaRPr lang="en-IN" sz="26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07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75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Kavita  Das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M.A., NET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Assistant Professor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8281035" y="2000250"/>
          <a:ext cx="5400675" cy="6700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194141228"/>
              </p:ext>
            </p:extLst>
          </p:nvPr>
        </p:nvGraphicFramePr>
        <p:xfrm>
          <a:off x="720091" y="1448268"/>
          <a:ext cx="12841607" cy="72406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24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379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052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052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0520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0520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60520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60520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10382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 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 smtClean="0"/>
                        <a:t>Weekly Class Distribution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382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Teacher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I &amp; II (H)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III &amp; IV (H)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V &amp; VI (H)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I &amp; II (G)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III &amp; IV (G)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V &amp; VI (G)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Total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1265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 err="1"/>
                        <a:t>Dr.</a:t>
                      </a:r>
                      <a:r>
                        <a:rPr lang="en-IN" sz="2600" u="none" strike="noStrike" dirty="0"/>
                        <a:t> Ashok  Kumar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06                        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  04                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07                 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00                 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01                     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 02               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20         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1270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 err="1"/>
                        <a:t>Dr.</a:t>
                      </a:r>
                      <a:r>
                        <a:rPr lang="en-IN" sz="2600" u="none" strike="noStrike" dirty="0"/>
                        <a:t> Awadh Bihari </a:t>
                      </a:r>
                      <a:r>
                        <a:rPr lang="en-IN" sz="2600" u="none" strike="noStrike" dirty="0" err="1"/>
                        <a:t>Puran</a:t>
                      </a:r>
                      <a:r>
                        <a:rPr lang="en-IN" sz="2600" u="none" strike="noStrike" dirty="0"/>
                        <a:t> 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04                        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07                   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 05                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01                 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   01                  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00                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18         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038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/>
                        <a:t>K</a:t>
                      </a:r>
                      <a:r>
                        <a:rPr lang="en-IN" sz="2600" u="none" strike="noStrike" dirty="0" err="1"/>
                        <a:t>avita</a:t>
                      </a:r>
                      <a:r>
                        <a:rPr lang="en-IN" sz="2600" u="none" strike="noStrike" dirty="0"/>
                        <a:t>  Das 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00                        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 04                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04                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      01          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01                     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00                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600" u="none" strike="noStrike" dirty="0"/>
                        <a:t>10         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038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 smtClean="0"/>
                        <a:t>Total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/>
                        <a:t>10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/>
                        <a:t>15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/>
                        <a:t>16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/>
                        <a:t>02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/>
                        <a:t>03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/>
                        <a:t>02</a:t>
                      </a:r>
                      <a:endParaRPr lang="en-IN" sz="2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u="none" strike="noStrike" dirty="0"/>
                        <a:t>48</a:t>
                      </a:r>
                      <a:endParaRPr lang="en-IN" sz="2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5002" marR="15002" marT="1250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2803204" y="7525944"/>
            <a:ext cx="960120" cy="468253"/>
          </a:xfrm>
          <a:prstGeom prst="rect">
            <a:avLst/>
          </a:prstGeom>
        </p:spPr>
        <p:txBody>
          <a:bodyPr lIns="97965" tIns="48982" rIns="97965" bIns="48982"/>
          <a:lstStyle/>
          <a:p>
            <a:fld id="{1B658E46-CCD7-460D-A0CB-7B608B4EAEC4}" type="slidenum">
              <a:rPr lang="en-IN" smtClean="0"/>
              <a:pPr/>
              <a:t>8</a:t>
            </a:fld>
            <a:endParaRPr lang="en-IN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480060" y="2900363"/>
          <a:ext cx="13321665" cy="5200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720091" y="800100"/>
            <a:ext cx="13081635" cy="12001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3444" tIns="61722" rIns="123444" bIns="61722" rtlCol="0" anchor="ctr"/>
          <a:lstStyle/>
          <a:p>
            <a:pPr algn="ctr"/>
            <a:r>
              <a:rPr lang="en-IN" sz="4900" b="1" dirty="0" smtClean="0"/>
              <a:t>Weekly Class Distribution</a:t>
            </a:r>
            <a:endParaRPr lang="en-IN" sz="49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</TotalTime>
  <Words>1367</Words>
  <Application>Microsoft Office PowerPoint</Application>
  <PresentationFormat>Custom</PresentationFormat>
  <Paragraphs>286</Paragraphs>
  <Slides>34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Packager Shell Object</vt:lpstr>
      <vt:lpstr>Slide 1</vt:lpstr>
      <vt:lpstr>Slide 2</vt:lpstr>
      <vt:lpstr>Slide 3</vt:lpstr>
      <vt:lpstr>           Dr. Ashok Kumar</vt:lpstr>
      <vt:lpstr>Slide 5</vt:lpstr>
      <vt:lpstr>Slide 6</vt:lpstr>
      <vt:lpstr>FACULTY STATISTICS Cont. </vt:lpstr>
      <vt:lpstr>Slide 8</vt:lpstr>
      <vt:lpstr>Slide 9</vt:lpstr>
      <vt:lpstr>  FACULTY STATISTICS Cont. Distribution of Honours and General classes</vt:lpstr>
      <vt:lpstr>Slide 11</vt:lpstr>
      <vt:lpstr>Slide 12</vt:lpstr>
      <vt:lpstr>Slide 13</vt:lpstr>
      <vt:lpstr>Slide 14</vt:lpstr>
      <vt:lpstr>Slide 15</vt:lpstr>
      <vt:lpstr>Admission : Under Graduate</vt:lpstr>
      <vt:lpstr>Students Success 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/kU;okn!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HP_PC</dc:creator>
  <cp:lastModifiedBy>HP</cp:lastModifiedBy>
  <cp:revision>94</cp:revision>
  <dcterms:created xsi:type="dcterms:W3CDTF">2019-04-19T07:42:15Z</dcterms:created>
  <dcterms:modified xsi:type="dcterms:W3CDTF">2019-06-10T08:24:54Z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2019-04-10T00:00:00Z</vt:filetime>
  </property>
  <property fmtid="{D5CDD505-2E9C-101B-9397-08002B2CF9AE}" pid="3" name="LastSaved">
    <vt:filetime>2019-04-19T00:00:00Z</vt:filetime>
  </property>
</Properties>
</file>